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96" r:id="rId1"/>
  </p:sldMasterIdLst>
  <p:notesMasterIdLst>
    <p:notesMasterId r:id="rId52"/>
  </p:notesMasterIdLst>
  <p:handoutMasterIdLst>
    <p:handoutMasterId r:id="rId53"/>
  </p:handoutMasterIdLst>
  <p:sldIdLst>
    <p:sldId id="259" r:id="rId2"/>
    <p:sldId id="298" r:id="rId3"/>
    <p:sldId id="333" r:id="rId4"/>
    <p:sldId id="299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18" r:id="rId23"/>
    <p:sldId id="319" r:id="rId24"/>
    <p:sldId id="320" r:id="rId25"/>
    <p:sldId id="321" r:id="rId26"/>
    <p:sldId id="322" r:id="rId27"/>
    <p:sldId id="323" r:id="rId28"/>
    <p:sldId id="324" r:id="rId29"/>
    <p:sldId id="325" r:id="rId30"/>
    <p:sldId id="326" r:id="rId31"/>
    <p:sldId id="327" r:id="rId32"/>
    <p:sldId id="328" r:id="rId33"/>
    <p:sldId id="329" r:id="rId34"/>
    <p:sldId id="330" r:id="rId35"/>
    <p:sldId id="331" r:id="rId36"/>
    <p:sldId id="332" r:id="rId37"/>
    <p:sldId id="283" r:id="rId38"/>
    <p:sldId id="334" r:id="rId39"/>
    <p:sldId id="335" r:id="rId40"/>
    <p:sldId id="336" r:id="rId41"/>
    <p:sldId id="337" r:id="rId42"/>
    <p:sldId id="338" r:id="rId43"/>
    <p:sldId id="339" r:id="rId44"/>
    <p:sldId id="340" r:id="rId45"/>
    <p:sldId id="341" r:id="rId46"/>
    <p:sldId id="342" r:id="rId47"/>
    <p:sldId id="343" r:id="rId48"/>
    <p:sldId id="344" r:id="rId49"/>
    <p:sldId id="345" r:id="rId50"/>
    <p:sldId id="346" r:id="rId51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79CC93D-E52E-4D84-901B-11D7331DD495}">
          <p14:sldIdLst>
            <p14:sldId id="259"/>
          </p14:sldIdLst>
        </p14:section>
        <p14:section name="Overview and Objectives" id="{ABA716BF-3A5C-4ADB-94C9-CFEF84EBA240}">
          <p14:sldIdLst>
            <p14:sldId id="298"/>
            <p14:sldId id="333"/>
            <p14:sldId id="299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31"/>
            <p14:sldId id="332"/>
            <p14:sldId id="283"/>
            <p14:sldId id="334"/>
            <p14:sldId id="335"/>
            <p14:sldId id="336"/>
            <p14:sldId id="337"/>
            <p14:sldId id="338"/>
            <p14:sldId id="339"/>
            <p14:sldId id="340"/>
            <p14:sldId id="341"/>
            <p14:sldId id="342"/>
            <p14:sldId id="343"/>
            <p14:sldId id="344"/>
            <p14:sldId id="345"/>
            <p14:sldId id="346"/>
          </p14:sldIdLst>
        </p14:section>
        <p14:section name="Topic 1" id="{6D9936A3-3945-4757-BC8B-B5C252D8E036}">
          <p14:sldIdLst/>
        </p14:section>
        <p14:section name="Sample Slides for Visuals" id="{BAB3A466-96C9-4230-9978-795378D75699}">
          <p14:sldIdLst/>
        </p14:section>
        <p14:section name="Case Study" id="{8C0305C9-B152-4FBA-A789-FE1976D53990}">
          <p14:sldIdLst/>
        </p14:section>
        <p14:section name="Conclusion and Summary" id="{790CEF5B-569A-4C2F-BED5-750B08C0E5AD}">
          <p14:sldIdLst/>
        </p14:section>
        <p14:section name="Appendix" id="{3F78B471-41DA-46F2-A8E4-97E471896AB3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ED6"/>
    <a:srgbClr val="0033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74" autoAdjust="0"/>
    <p:restoredTop sz="83977" autoAdjust="0"/>
  </p:normalViewPr>
  <p:slideViewPr>
    <p:cSldViewPr>
      <p:cViewPr>
        <p:scale>
          <a:sx n="64" d="100"/>
          <a:sy n="64" d="100"/>
        </p:scale>
        <p:origin x="-1650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26608"/>
    </p:cViewPr>
  </p:sorterViewPr>
  <p:notesViewPr>
    <p:cSldViewPr>
      <p:cViewPr varScale="1">
        <p:scale>
          <a:sx n="83" d="100"/>
          <a:sy n="83" d="100"/>
        </p:scale>
        <p:origin x="-3144" y="-96"/>
      </p:cViewPr>
      <p:guideLst>
        <p:guide orient="horz" pos="2928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3FDC75-7F73-4A4A-A77C-09AADF00E0EA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226BF-1F13-42D3-80DC-373E7ADD1EB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8118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AEF76B-3757-4A0B-AF93-28494465C1DD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693FD4-8F83-4EF7-AC3F-0DC0388986B0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42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This template can be used as a starter file for presenting training materials in a group setting.</a:t>
            </a:r>
          </a:p>
          <a:p>
            <a:endParaRPr lang="en-US" dirty="0" smtClean="0"/>
          </a:p>
          <a:p>
            <a:pPr lvl="0"/>
            <a:r>
              <a:rPr lang="en-US" sz="1200" b="1" dirty="0" smtClean="0"/>
              <a:t>Sections</a:t>
            </a:r>
            <a:endParaRPr lang="en-US" sz="1200" b="0" dirty="0" smtClean="0"/>
          </a:p>
          <a:p>
            <a:pPr lvl="0"/>
            <a:r>
              <a:rPr lang="en-US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Sections can help to organize your slides or facilitate collaboration between multiple authors. On the </a:t>
            </a:r>
            <a:r>
              <a:rPr lang="en-US" sz="1200" b="1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</a:t>
            </a:r>
            <a:r>
              <a:rPr lang="en-US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 under </a:t>
            </a:r>
            <a:r>
              <a:rPr lang="en-US" sz="1200" b="1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Slides</a:t>
            </a:r>
            <a:r>
              <a:rPr lang="en-US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click </a:t>
            </a:r>
            <a:r>
              <a:rPr lang="en-US" sz="1200" b="1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Section</a:t>
            </a:r>
            <a:r>
              <a:rPr lang="en-US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 Section</a:t>
            </a:r>
            <a:r>
              <a:rPr lang="en-US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lvl="0"/>
            <a:endParaRPr lang="en-US" sz="1200" b="1" dirty="0" smtClean="0"/>
          </a:p>
          <a:p>
            <a:pPr lvl="0"/>
            <a:r>
              <a:rPr lang="en-US" sz="1200" b="1" dirty="0" smtClean="0"/>
              <a:t>Notes</a:t>
            </a:r>
          </a:p>
          <a:p>
            <a:pPr lvl="0"/>
            <a:r>
              <a:rPr lang="en-US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 the Notes pane for delivery notes or to provide additional details for the audience. You can see these notes in Presenter View during your presentation. </a:t>
            </a:r>
          </a:p>
          <a:p>
            <a:pPr lvl="0"/>
            <a:r>
              <a:rPr lang="en-US" sz="1200" dirty="0" smtClean="0"/>
              <a:t>Keep in mind the font size (important for accessibility, visibility, videotaping, and online production)</a:t>
            </a:r>
          </a:p>
          <a:p>
            <a:pPr lvl="0"/>
            <a:endParaRPr lang="en-US" sz="1200" dirty="0" smtClean="0"/>
          </a:p>
          <a:p>
            <a:pPr lvl="0">
              <a:buFontTx/>
              <a:buNone/>
            </a:pPr>
            <a:r>
              <a:rPr lang="en-US" sz="1200" b="1" dirty="0" smtClean="0"/>
              <a:t>Coordinated colors </a:t>
            </a:r>
          </a:p>
          <a:p>
            <a:pPr lvl="0">
              <a:buFontTx/>
              <a:buNone/>
            </a:pPr>
            <a:r>
              <a:rPr lang="en-US" sz="1200" dirty="0" smtClean="0"/>
              <a:t>Pay particular attention to the graphs, charts, and text boxes.</a:t>
            </a:r>
            <a:r>
              <a:rPr lang="en-US" sz="1200" baseline="0" dirty="0" smtClean="0"/>
              <a:t> </a:t>
            </a:r>
            <a:endParaRPr lang="en-US" sz="1200" dirty="0" smtClean="0"/>
          </a:p>
          <a:p>
            <a:pPr lvl="0"/>
            <a:r>
              <a:rPr lang="en-US" sz="1200" dirty="0" smtClean="0"/>
              <a:t>Consider that attendees will print in black and white or </a:t>
            </a:r>
            <a:r>
              <a:rPr lang="en-US" sz="1200" dirty="0" err="1" smtClean="0"/>
              <a:t>grayscale</a:t>
            </a:r>
            <a:r>
              <a:rPr lang="en-US" sz="1200" dirty="0" smtClean="0"/>
              <a:t>. Run a test print to make sure your colors work when printed in pure black and white and </a:t>
            </a:r>
            <a:r>
              <a:rPr lang="en-US" sz="1200" dirty="0" err="1" smtClean="0"/>
              <a:t>grayscale</a:t>
            </a:r>
            <a:r>
              <a:rPr lang="en-US" sz="1200" dirty="0" smtClean="0"/>
              <a:t>.</a:t>
            </a:r>
          </a:p>
          <a:p>
            <a:pPr lvl="0">
              <a:buFontTx/>
              <a:buNone/>
            </a:pPr>
            <a:endParaRPr lang="en-US" sz="1200" dirty="0" smtClean="0"/>
          </a:p>
          <a:p>
            <a:pPr lvl="0">
              <a:buFontTx/>
              <a:buNone/>
            </a:pPr>
            <a:r>
              <a:rPr lang="en-US" sz="1200" b="1" dirty="0" smtClean="0"/>
              <a:t>Graphics, tables, and graphs</a:t>
            </a:r>
          </a:p>
          <a:p>
            <a:pPr lvl="0"/>
            <a:r>
              <a:rPr lang="en-US" sz="1200" dirty="0" smtClean="0"/>
              <a:t>Keep it simple: If possible, use consistent, non-distracting styles and colors.</a:t>
            </a:r>
          </a:p>
          <a:p>
            <a:pPr lvl="0"/>
            <a:r>
              <a:rPr lang="en-US" sz="1200" dirty="0" smtClean="0"/>
              <a:t>Label all graphs and tables.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another option for an overview using transitions to advance through several slides. </a:t>
            </a:r>
            <a:endParaRPr lang="en-US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757B281C-5159-4971-8228-52B9A72E9ED2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>
              <a:defRPr b="1" cap="small" baseline="0">
                <a:solidFill>
                  <a:srgbClr val="0033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038600"/>
            <a:ext cx="4772528" cy="990600"/>
          </a:xfrm>
        </p:spPr>
        <p:txBody>
          <a:bodyPr>
            <a:normAutofit/>
          </a:bodyPr>
          <a:lstStyle>
            <a:lvl1pPr marL="0" indent="0" algn="r">
              <a:buNone/>
              <a:defRPr sz="2000" b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5105400"/>
            <a:ext cx="1828800" cy="990600"/>
          </a:xfrm>
        </p:spPr>
        <p:txBody>
          <a:bodyPr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r>
              <a:rPr lang="en-US" dirty="0" smtClean="0"/>
              <a:t>Company Logo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ackground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fld id="{757B281C-5159-4971-8228-52B9A72E9ED2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69632"/>
            <a:ext cx="8077200" cy="1143000"/>
          </a:xfrm>
        </p:spPr>
        <p:txBody>
          <a:bodyPr anchor="ctr" anchorCtr="0"/>
          <a:lstStyle>
            <a:lvl1pPr algn="l">
              <a:defRPr lang="en-US" dirty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400">
                <a:latin typeface="+mn-lt"/>
              </a:defRPr>
            </a:lvl4pPr>
            <a:lvl5pPr>
              <a:defRPr sz="2400"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757B281C-5159-4971-8228-52B9A72E9ED2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33D6E5A2-EC83-451F-A719-9AC1370DD5CF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  <p:sldLayoutId id="2147483908" r:id="rId12"/>
    <p:sldLayoutId id="2147483909" r:id="rId13"/>
    <p:sldLayoutId id="2147483650" r:id="rId14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El </a:t>
            </a:r>
            <a:r>
              <a:rPr lang="en-US" dirty="0" err="1" smtClean="0"/>
              <a:t>ministerio</a:t>
            </a:r>
            <a:r>
              <a:rPr lang="en-US" dirty="0" smtClean="0"/>
              <a:t> de </a:t>
            </a:r>
            <a:r>
              <a:rPr lang="en-US" dirty="0" err="1" smtClean="0"/>
              <a:t>mayordomía</a:t>
            </a:r>
            <a:r>
              <a:rPr lang="en-US" dirty="0" smtClean="0"/>
              <a:t>: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filosofía</a:t>
            </a:r>
            <a:r>
              <a:rPr lang="en-US" dirty="0" smtClean="0"/>
              <a:t>, </a:t>
            </a:r>
            <a:r>
              <a:rPr lang="en-US" dirty="0" err="1" smtClean="0"/>
              <a:t>propósito</a:t>
            </a:r>
            <a:r>
              <a:rPr lang="en-US" dirty="0" smtClean="0"/>
              <a:t> y </a:t>
            </a:r>
            <a:r>
              <a:rPr lang="en-US" dirty="0" err="1" smtClean="0"/>
              <a:t>funciones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+mn-lt"/>
              </a:rPr>
              <a:t>SEMINARIO PARA LÍDERES</a:t>
            </a:r>
          </a:p>
        </p:txBody>
      </p: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304800"/>
            <a:ext cx="88392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dirty="0"/>
              <a:t> </a:t>
            </a:r>
            <a:r>
              <a:rPr lang="es-DO" sz="3600" dirty="0"/>
              <a:t>A través de la encarnación, Cristo se identifica completamente a sí mismo</a:t>
            </a:r>
          </a:p>
          <a:p>
            <a:r>
              <a:rPr lang="es-DO" sz="3600" dirty="0"/>
              <a:t>con la humanidad. La intimidad compartida de Dios con la humanidad se </a:t>
            </a:r>
            <a:r>
              <a:rPr lang="es-DO" sz="3600" dirty="0" smtClean="0"/>
              <a:t>personifica en </a:t>
            </a:r>
            <a:r>
              <a:rPr lang="es-DO" sz="3600" dirty="0"/>
              <a:t>Jesucristo, el Dios Hombre. Su vida y muerte forman la base de </a:t>
            </a:r>
            <a:r>
              <a:rPr lang="es-DO" sz="3600" dirty="0" smtClean="0"/>
              <a:t>una relación </a:t>
            </a:r>
            <a:r>
              <a:rPr lang="es-DO" sz="3600" dirty="0"/>
              <a:t>renovada con Dios. A través del ministerio </a:t>
            </a:r>
            <a:r>
              <a:rPr lang="es-DO" sz="3600" dirty="0" smtClean="0"/>
              <a:t>del Espíritu </a:t>
            </a:r>
            <a:r>
              <a:rPr lang="es-DO" sz="3600" dirty="0"/>
              <a:t>Santo, la </a:t>
            </a:r>
            <a:r>
              <a:rPr lang="es-DO" sz="3600" dirty="0" smtClean="0"/>
              <a:t>presencia viviente </a:t>
            </a:r>
            <a:r>
              <a:rPr lang="es-DO" sz="3600" dirty="0"/>
              <a:t>de Jesús restaura la realidad de una intimidad compartida </a:t>
            </a:r>
            <a:r>
              <a:rPr lang="es-DO" sz="3600" dirty="0" smtClean="0"/>
              <a:t>entre Dios </a:t>
            </a:r>
            <a:r>
              <a:rPr lang="es-DO" sz="3600" dirty="0"/>
              <a:t>y el hombre</a:t>
            </a:r>
            <a:r>
              <a:rPr lang="es-DO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814827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9618" y="609600"/>
            <a:ext cx="88392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dirty="0"/>
              <a:t> </a:t>
            </a:r>
            <a:r>
              <a:rPr lang="es-DO" sz="4000" dirty="0"/>
              <a:t>Como mayordomo modelo, Jesucristo demostró el estilo de vida de la </a:t>
            </a:r>
            <a:r>
              <a:rPr lang="es-DO" sz="4000" dirty="0" smtClean="0"/>
              <a:t>persona en </a:t>
            </a:r>
            <a:r>
              <a:rPr lang="es-DO" sz="4000" dirty="0"/>
              <a:t>unión con Dios. A través de su ministerio en el cielo, Cristo entroniza a la </a:t>
            </a:r>
            <a:r>
              <a:rPr lang="es-DO" sz="4000" dirty="0" smtClean="0"/>
              <a:t>humanidad juntamente </a:t>
            </a:r>
            <a:r>
              <a:rPr lang="es-DO" sz="4000" dirty="0"/>
              <a:t>con él (Efe. 2:6) y renueva </a:t>
            </a:r>
            <a:r>
              <a:rPr lang="es-DO" sz="4000" dirty="0" smtClean="0"/>
              <a:t>el consorcio </a:t>
            </a:r>
            <a:r>
              <a:rPr lang="es-DO" sz="4000" dirty="0"/>
              <a:t>entre la </a:t>
            </a:r>
            <a:r>
              <a:rPr lang="es-DO" sz="4000" dirty="0" smtClean="0"/>
              <a:t>humanidad y </a:t>
            </a:r>
            <a:r>
              <a:rPr lang="es-DO" sz="4000" dirty="0"/>
              <a:t>Dios. En esta sociedad entre ambos, </a:t>
            </a:r>
            <a:r>
              <a:rPr lang="es-DO" sz="4000" dirty="0" smtClean="0"/>
              <a:t>el agente </a:t>
            </a:r>
            <a:r>
              <a:rPr lang="es-DO" sz="4000" dirty="0"/>
              <a:t>humano funciona como </a:t>
            </a:r>
            <a:r>
              <a:rPr lang="es-DO" sz="4000" dirty="0" smtClean="0"/>
              <a:t>regente bajo </a:t>
            </a:r>
            <a:r>
              <a:rPr lang="es-DO" sz="4000" dirty="0"/>
              <a:t>la autoridad de Dios.</a:t>
            </a:r>
          </a:p>
        </p:txBody>
      </p:sp>
    </p:spTree>
    <p:extLst>
      <p:ext uri="{BB962C8B-B14F-4D97-AF65-F5344CB8AC3E}">
        <p14:creationId xmlns:p14="http://schemas.microsoft.com/office/powerpoint/2010/main" val="144294314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143000"/>
            <a:ext cx="88392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dirty="0"/>
              <a:t> </a:t>
            </a:r>
            <a:r>
              <a:rPr lang="es-DO" sz="4400" dirty="0"/>
              <a:t>Cuando se le permite a Dios vivir en el trono de la </a:t>
            </a:r>
            <a:r>
              <a:rPr lang="es-DO" sz="4400" dirty="0" smtClean="0"/>
              <a:t>vida de </a:t>
            </a:r>
            <a:r>
              <a:rPr lang="es-DO" sz="4400" dirty="0"/>
              <a:t>la persona, Dios eleva al creyente para sentarlo con él en su trono. Todo el </a:t>
            </a:r>
            <a:r>
              <a:rPr lang="es-DO" sz="4400" dirty="0" smtClean="0"/>
              <a:t>poder del </a:t>
            </a:r>
            <a:r>
              <a:rPr lang="es-DO" sz="4400" dirty="0"/>
              <a:t>cielo está disponible para ayudar a los mayordomos de Dios en su vida diaria.</a:t>
            </a:r>
          </a:p>
        </p:txBody>
      </p:sp>
    </p:spTree>
    <p:extLst>
      <p:ext uri="{BB962C8B-B14F-4D97-AF65-F5344CB8AC3E}">
        <p14:creationId xmlns:p14="http://schemas.microsoft.com/office/powerpoint/2010/main" val="11017991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5530" y="304800"/>
            <a:ext cx="8763000" cy="6001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dirty="0"/>
              <a:t> </a:t>
            </a:r>
            <a:r>
              <a:rPr lang="es-DO" sz="3200" dirty="0"/>
              <a:t>Parte del proceso de la redención es </a:t>
            </a:r>
            <a:r>
              <a:rPr lang="es-DO" sz="3200" dirty="0" smtClean="0"/>
              <a:t>la restauración </a:t>
            </a:r>
            <a:r>
              <a:rPr lang="es-DO" sz="3200" dirty="0"/>
              <a:t>de la imagen de Dios en </a:t>
            </a:r>
            <a:r>
              <a:rPr lang="es-DO" sz="3200" dirty="0" smtClean="0"/>
              <a:t>la humanidad</a:t>
            </a:r>
            <a:r>
              <a:rPr lang="es-DO" sz="3200" dirty="0"/>
              <a:t>. Aun cuando no se complete antes de la segunda venida de Cristo, </a:t>
            </a:r>
            <a:r>
              <a:rPr lang="es-DO" sz="3200" dirty="0" smtClean="0"/>
              <a:t>el proceso </a:t>
            </a:r>
            <a:r>
              <a:rPr lang="es-DO" sz="3200" dirty="0"/>
              <a:t>comienza aquí en la tierra. El Espíritu Santo trae la prometida </a:t>
            </a:r>
            <a:r>
              <a:rPr lang="es-DO" sz="3200" dirty="0" smtClean="0"/>
              <a:t>presencia de </a:t>
            </a:r>
            <a:r>
              <a:rPr lang="es-DO" sz="3200" dirty="0"/>
              <a:t>Cristo a la vida del creyente (Juan 14:16-20) y comienza una nueva creación</a:t>
            </a:r>
            <a:r>
              <a:rPr lang="es-DO" sz="3200" dirty="0" smtClean="0"/>
              <a:t>. (</a:t>
            </a:r>
            <a:r>
              <a:rPr lang="es-DO" sz="3200" dirty="0"/>
              <a:t>2 Cor. 5:17). La humanidad pecadora, salvada por gracia, comparte una vez </a:t>
            </a:r>
            <a:r>
              <a:rPr lang="es-DO" sz="3200" dirty="0" smtClean="0"/>
              <a:t>más la </a:t>
            </a:r>
            <a:r>
              <a:rPr lang="es-DO" sz="3200" dirty="0"/>
              <a:t>imagen de Dios (2 Ped. 1:4). A través del poder del Cristo viviente, el </a:t>
            </a:r>
            <a:r>
              <a:rPr lang="es-DO" sz="3200" dirty="0" smtClean="0"/>
              <a:t>creyente que acepta </a:t>
            </a:r>
            <a:r>
              <a:rPr lang="es-DO" sz="3200" dirty="0"/>
              <a:t>el regalo está nuevamente en completa unión con Dios.</a:t>
            </a:r>
          </a:p>
        </p:txBody>
      </p:sp>
    </p:spTree>
    <p:extLst>
      <p:ext uri="{BB962C8B-B14F-4D97-AF65-F5344CB8AC3E}">
        <p14:creationId xmlns:p14="http://schemas.microsoft.com/office/powerpoint/2010/main" val="151655936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990600"/>
            <a:ext cx="86868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sz="3600" dirty="0"/>
              <a:t> Mientras el creyente está entronizado por Dios en los lugares celestiales </a:t>
            </a:r>
            <a:r>
              <a:rPr lang="es-DO" sz="3600" dirty="0" smtClean="0"/>
              <a:t>con Cristo</a:t>
            </a:r>
            <a:r>
              <a:rPr lang="es-DO" sz="3600" dirty="0"/>
              <a:t>, el creyente depende totalmente de él en cada aspecto de su vida. Y sin embargo</a:t>
            </a:r>
            <a:r>
              <a:rPr lang="es-DO" sz="3600" dirty="0" smtClean="0"/>
              <a:t>, Dios </a:t>
            </a:r>
            <a:r>
              <a:rPr lang="es-DO" sz="3600" dirty="0"/>
              <a:t>depende también de la humanidad. Él ha elegido depender de sus </a:t>
            </a:r>
            <a:r>
              <a:rPr lang="es-DO" sz="3600" dirty="0" smtClean="0"/>
              <a:t>creyentes como </a:t>
            </a:r>
            <a:r>
              <a:rPr lang="es-DO" sz="3600" dirty="0"/>
              <a:t>demostración máxima de su poder y carácter ante el mundo. Le </a:t>
            </a:r>
            <a:r>
              <a:rPr lang="es-DO" sz="3600" dirty="0" smtClean="0"/>
              <a:t>confía a </a:t>
            </a:r>
            <a:r>
              <a:rPr lang="es-DO" sz="3600" dirty="0"/>
              <a:t>la humanidad esa completa relación en unión con él.</a:t>
            </a:r>
          </a:p>
        </p:txBody>
      </p:sp>
    </p:spTree>
    <p:extLst>
      <p:ext uri="{BB962C8B-B14F-4D97-AF65-F5344CB8AC3E}">
        <p14:creationId xmlns:p14="http://schemas.microsoft.com/office/powerpoint/2010/main" val="58506035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533400"/>
            <a:ext cx="8763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DO" sz="3600" dirty="0"/>
              <a:t> </a:t>
            </a:r>
            <a:r>
              <a:rPr lang="es-DO" sz="3200" dirty="0"/>
              <a:t>Esta renovada </a:t>
            </a:r>
            <a:r>
              <a:rPr lang="es-DO" sz="3200" dirty="0" smtClean="0"/>
              <a:t>interdependencia entre </a:t>
            </a:r>
            <a:r>
              <a:rPr lang="es-DO" sz="3200" dirty="0"/>
              <a:t>el creyente y Dios provee el modelo </a:t>
            </a:r>
            <a:r>
              <a:rPr lang="es-DO" sz="3200" dirty="0" smtClean="0"/>
              <a:t>para las </a:t>
            </a:r>
            <a:r>
              <a:rPr lang="es-DO" sz="3200" dirty="0"/>
              <a:t>relaciones con otros </a:t>
            </a:r>
            <a:r>
              <a:rPr lang="es-DO" sz="3200" dirty="0" smtClean="0"/>
              <a:t>seres humanos</a:t>
            </a:r>
            <a:r>
              <a:rPr lang="es-DO" sz="3200" dirty="0"/>
              <a:t>. La dimensión corporativa de la iglesia como cuerpo de Cristo, y con </a:t>
            </a:r>
            <a:r>
              <a:rPr lang="es-DO" sz="3200" dirty="0" smtClean="0"/>
              <a:t>él a la cabeza</a:t>
            </a:r>
            <a:r>
              <a:rPr lang="es-DO" sz="3200" dirty="0"/>
              <a:t>, refleja el máximo nivel </a:t>
            </a:r>
            <a:r>
              <a:rPr lang="es-DO" sz="3200" dirty="0" smtClean="0"/>
              <a:t>de consorcio </a:t>
            </a:r>
            <a:r>
              <a:rPr lang="es-DO" sz="3200" dirty="0"/>
              <a:t>o mayordomía. Cada parte </a:t>
            </a:r>
            <a:r>
              <a:rPr lang="es-DO" sz="3200" dirty="0" smtClean="0"/>
              <a:t>del cuerpo</a:t>
            </a:r>
            <a:r>
              <a:rPr lang="es-DO" sz="3200" dirty="0"/>
              <a:t>, individualmente o como grupo, crece y madura a través de </a:t>
            </a:r>
            <a:r>
              <a:rPr lang="es-DO" sz="3200" dirty="0" smtClean="0"/>
              <a:t>la interdependencia. En esa interdependencia </a:t>
            </a:r>
            <a:r>
              <a:rPr lang="es-DO" sz="3200" dirty="0"/>
              <a:t>con Dios, los miembros de su cuerpo son </a:t>
            </a:r>
            <a:r>
              <a:rPr lang="es-DO" sz="3200" dirty="0" smtClean="0"/>
              <a:t>también mutuamente </a:t>
            </a:r>
            <a:r>
              <a:rPr lang="es-DO" sz="3200" dirty="0"/>
              <a:t>inter dependiente</a:t>
            </a:r>
            <a:r>
              <a:rPr lang="es-DO" sz="3600" dirty="0"/>
              <a:t>s.</a:t>
            </a:r>
          </a:p>
        </p:txBody>
      </p:sp>
    </p:spTree>
    <p:extLst>
      <p:ext uri="{BB962C8B-B14F-4D97-AF65-F5344CB8AC3E}">
        <p14:creationId xmlns:p14="http://schemas.microsoft.com/office/powerpoint/2010/main" val="414787866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296" y="533400"/>
            <a:ext cx="8686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DO" dirty="0"/>
              <a:t> </a:t>
            </a:r>
            <a:r>
              <a:rPr lang="es-DO" sz="4000" dirty="0"/>
              <a:t>Al principio, la persona o aun el grupo </a:t>
            </a:r>
            <a:r>
              <a:rPr lang="es-DO" sz="4000" dirty="0" smtClean="0"/>
              <a:t>corporativo es </a:t>
            </a:r>
            <a:r>
              <a:rPr lang="es-DO" sz="4000" dirty="0"/>
              <a:t>totalmente dependiente del resto del cuerpo. Con el crecimiento y la maduración</a:t>
            </a:r>
            <a:r>
              <a:rPr lang="es-DO" sz="4000" dirty="0" smtClean="0"/>
              <a:t>, se </a:t>
            </a:r>
            <a:r>
              <a:rPr lang="es-DO" sz="4000" dirty="0"/>
              <a:t>va haciendo fuerte hasta que el individuo o el grupo es capaz </a:t>
            </a:r>
            <a:r>
              <a:rPr lang="es-DO" sz="4000" dirty="0" smtClean="0"/>
              <a:t>de contribuir </a:t>
            </a:r>
            <a:r>
              <a:rPr lang="es-DO" sz="4000" dirty="0"/>
              <a:t>al cuerpo como un todo. La mayordomía es un importante </a:t>
            </a:r>
            <a:r>
              <a:rPr lang="es-DO" sz="4000" dirty="0" smtClean="0"/>
              <a:t>ministerio que </a:t>
            </a:r>
            <a:r>
              <a:rPr lang="es-DO" sz="4000" dirty="0"/>
              <a:t>fomenta este crecimiento en interdependencia.</a:t>
            </a:r>
          </a:p>
        </p:txBody>
      </p:sp>
    </p:spTree>
    <p:extLst>
      <p:ext uri="{BB962C8B-B14F-4D97-AF65-F5344CB8AC3E}">
        <p14:creationId xmlns:p14="http://schemas.microsoft.com/office/powerpoint/2010/main" val="188307545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0"/>
            <a:ext cx="8763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sz="4000" dirty="0"/>
              <a:t> A través de la senda del discipulado, los mayordomos reconocen el señorío</a:t>
            </a:r>
          </a:p>
          <a:p>
            <a:r>
              <a:rPr lang="es-DO" sz="4000" dirty="0"/>
              <a:t>de Dios y le entregan cada área de su vida. El discipulado (dirigir la vida entera</a:t>
            </a:r>
          </a:p>
          <a:p>
            <a:r>
              <a:rPr lang="es-DO" sz="4000" dirty="0"/>
              <a:t>hacia Dios) tiene lugar bajo la guía del Espíritu Santo, al recrear en el creyente</a:t>
            </a:r>
          </a:p>
          <a:p>
            <a:r>
              <a:rPr lang="es-DO" sz="4000" dirty="0"/>
              <a:t>la imagen de Dios. La mayordomía fiel es el estilo de vida cristiano y el resultado</a:t>
            </a:r>
          </a:p>
          <a:p>
            <a:r>
              <a:rPr lang="es-DO" sz="4000" dirty="0"/>
              <a:t>gozoso de una relación personal de seguridad en Cristo.</a:t>
            </a:r>
          </a:p>
        </p:txBody>
      </p:sp>
    </p:spTree>
    <p:extLst>
      <p:ext uri="{BB962C8B-B14F-4D97-AF65-F5344CB8AC3E}">
        <p14:creationId xmlns:p14="http://schemas.microsoft.com/office/powerpoint/2010/main" val="52621923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626" y="609600"/>
            <a:ext cx="89916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dirty="0"/>
              <a:t> </a:t>
            </a:r>
            <a:r>
              <a:rPr lang="es-DO" sz="4400" dirty="0"/>
              <a:t>Los asuntos relacionados con el tiempo y el dinero son esenciales en la mayordomía</a:t>
            </a:r>
            <a:r>
              <a:rPr lang="es-DO" sz="4400" dirty="0" smtClean="0"/>
              <a:t>, porque </a:t>
            </a:r>
            <a:r>
              <a:rPr lang="es-DO" sz="4400" dirty="0"/>
              <a:t>constituyen las dos dimensiones más fluidas de la </a:t>
            </a:r>
            <a:r>
              <a:rPr lang="es-DO" sz="4400" dirty="0" smtClean="0"/>
              <a:t>existencia. El </a:t>
            </a:r>
            <a:r>
              <a:rPr lang="es-DO" sz="4400" dirty="0"/>
              <a:t>manejo de esas dos áreas refleja e influye </a:t>
            </a:r>
            <a:r>
              <a:rPr lang="es-DO" sz="4400" dirty="0" smtClean="0"/>
              <a:t>más rápidamente </a:t>
            </a:r>
            <a:r>
              <a:rPr lang="es-DO" sz="4400" dirty="0"/>
              <a:t>en la vida </a:t>
            </a:r>
            <a:r>
              <a:rPr lang="es-DO" sz="4400" dirty="0" smtClean="0"/>
              <a:t>espiritual de </a:t>
            </a:r>
            <a:r>
              <a:rPr lang="es-DO" sz="4400" dirty="0"/>
              <a:t>la persona.</a:t>
            </a:r>
          </a:p>
        </p:txBody>
      </p:sp>
    </p:spTree>
    <p:extLst>
      <p:ext uri="{BB962C8B-B14F-4D97-AF65-F5344CB8AC3E}">
        <p14:creationId xmlns:p14="http://schemas.microsoft.com/office/powerpoint/2010/main" val="152977223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066800"/>
            <a:ext cx="88392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DO" dirty="0"/>
              <a:t> </a:t>
            </a:r>
            <a:r>
              <a:rPr lang="es-DO" sz="4000" dirty="0"/>
              <a:t>Dios creó el sábado como el acto de coronación de la semana de </a:t>
            </a:r>
            <a:r>
              <a:rPr lang="es-DO" sz="4000" dirty="0" smtClean="0"/>
              <a:t>la creación</a:t>
            </a:r>
            <a:r>
              <a:rPr lang="es-DO" sz="4000" dirty="0"/>
              <a:t>. Le pidió a la humanidad que descansara y lo adorara a él antes de </a:t>
            </a:r>
            <a:r>
              <a:rPr lang="es-DO" sz="4000" dirty="0" smtClean="0"/>
              <a:t>hacer cualquier </a:t>
            </a:r>
            <a:r>
              <a:rPr lang="es-DO" sz="4000" dirty="0"/>
              <a:t>otra cosa, como señal de que la humanidad lo aceptaba a él como </a:t>
            </a:r>
            <a:r>
              <a:rPr lang="es-DO" sz="4000" dirty="0" smtClean="0"/>
              <a:t>su </a:t>
            </a:r>
            <a:r>
              <a:rPr lang="es-ES_tradnl" sz="4000" dirty="0" smtClean="0"/>
              <a:t>Creador </a:t>
            </a:r>
            <a:r>
              <a:rPr lang="es-ES_tradnl" sz="4000" dirty="0"/>
              <a:t>y </a:t>
            </a:r>
            <a:r>
              <a:rPr lang="es-ES_tradnl" sz="4000" dirty="0" smtClean="0"/>
              <a:t>Soberano.</a:t>
            </a:r>
            <a:endParaRPr lang="es-DO" sz="4000" dirty="0"/>
          </a:p>
        </p:txBody>
      </p:sp>
    </p:spTree>
    <p:extLst>
      <p:ext uri="{BB962C8B-B14F-4D97-AF65-F5344CB8AC3E}">
        <p14:creationId xmlns:p14="http://schemas.microsoft.com/office/powerpoint/2010/main" val="294052297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219200"/>
            <a:ext cx="8229600" cy="4154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DO" sz="4400" dirty="0"/>
              <a:t> La mayordomía es el estilo de vida de quien acepta el señorío </a:t>
            </a:r>
            <a:r>
              <a:rPr lang="es-DO" sz="4400" dirty="0" smtClean="0"/>
              <a:t>de Cristo y forma </a:t>
            </a:r>
            <a:r>
              <a:rPr lang="es-DO" sz="4400" dirty="0"/>
              <a:t>una sociedad con Dios, actuando como su agente en el manejo de </a:t>
            </a:r>
            <a:r>
              <a:rPr lang="es-DO" sz="4400" dirty="0" smtClean="0"/>
              <a:t>sus asuntos </a:t>
            </a:r>
            <a:r>
              <a:rPr lang="es-DO" sz="4400" dirty="0"/>
              <a:t>aquí en la tierra.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00200" y="304800"/>
            <a:ext cx="703341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DO" sz="3200" b="1" dirty="0" smtClean="0"/>
              <a:t>FILOSOFÍA DEL DEPARTAMENTO</a:t>
            </a:r>
            <a:endParaRPr lang="es-DO" sz="3200" b="1" dirty="0"/>
          </a:p>
        </p:txBody>
      </p:sp>
    </p:spTree>
    <p:extLst>
      <p:ext uri="{BB962C8B-B14F-4D97-AF65-F5344CB8AC3E}">
        <p14:creationId xmlns:p14="http://schemas.microsoft.com/office/powerpoint/2010/main" val="70688901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209" y="685800"/>
            <a:ext cx="88392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DO" dirty="0"/>
              <a:t> </a:t>
            </a:r>
            <a:r>
              <a:rPr lang="es-DO" sz="3200" dirty="0"/>
              <a:t>Dios estableció el sistema de diezmos y ofrendas con </a:t>
            </a:r>
            <a:r>
              <a:rPr lang="es-DO" sz="3200" dirty="0" smtClean="0"/>
              <a:t>el mismo </a:t>
            </a:r>
            <a:r>
              <a:rPr lang="es-DO" sz="3200" dirty="0"/>
              <a:t>propósito. Adoramos a Dios y lo reconocemos como Señor a través </a:t>
            </a:r>
            <a:r>
              <a:rPr lang="es-DO" sz="3200" dirty="0" smtClean="0"/>
              <a:t>del diezmo</a:t>
            </a:r>
            <a:r>
              <a:rPr lang="es-DO" sz="3200" dirty="0"/>
              <a:t>. Reconocemos que todo lo que somos le pertenece a Dios. Dios pide </a:t>
            </a:r>
            <a:r>
              <a:rPr lang="es-DO" sz="3200" dirty="0" smtClean="0"/>
              <a:t>que se </a:t>
            </a:r>
            <a:r>
              <a:rPr lang="es-DO" sz="3200" dirty="0"/>
              <a:t>le de prioridad tanto en materia de tiempo, como en relación a nuestras </a:t>
            </a:r>
            <a:r>
              <a:rPr lang="es-DO" sz="3200" dirty="0" smtClean="0"/>
              <a:t>posesiones materiales</a:t>
            </a:r>
            <a:r>
              <a:rPr lang="es-DO" sz="3200" dirty="0"/>
              <a:t>, como señal de que el creyente acepta la relación de pacto </a:t>
            </a:r>
            <a:r>
              <a:rPr lang="es-DO" sz="3200" dirty="0" smtClean="0"/>
              <a:t>con Dios</a:t>
            </a:r>
            <a:r>
              <a:rPr lang="es-DO" sz="3200" dirty="0"/>
              <a:t>. </a:t>
            </a:r>
            <a:r>
              <a:rPr lang="es-DO" sz="3200" dirty="0" smtClean="0"/>
              <a:t>El Señor </a:t>
            </a:r>
            <a:r>
              <a:rPr lang="es-DO" sz="3200" dirty="0"/>
              <a:t>invita entonces al individuo a vivir el resto de su vida en </a:t>
            </a:r>
            <a:r>
              <a:rPr lang="es-DO" sz="3200" dirty="0" smtClean="0"/>
              <a:t>consorcio con </a:t>
            </a:r>
            <a:r>
              <a:rPr lang="es-DO" sz="3200" dirty="0"/>
              <a:t>él.</a:t>
            </a:r>
          </a:p>
        </p:txBody>
      </p:sp>
    </p:spTree>
    <p:extLst>
      <p:ext uri="{BB962C8B-B14F-4D97-AF65-F5344CB8AC3E}">
        <p14:creationId xmlns:p14="http://schemas.microsoft.com/office/powerpoint/2010/main" val="3296479683"/>
      </p:ext>
    </p:extLst>
  </p:cSld>
  <p:clrMapOvr>
    <a:masterClrMapping/>
  </p:clrMapOvr>
  <p:transition spd="slow">
    <p:wipe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52400"/>
            <a:ext cx="88392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sz="4000" dirty="0"/>
              <a:t> De esta manera, la mayordomía tiene que ver con cada área de la vida de una</a:t>
            </a:r>
          </a:p>
          <a:p>
            <a:r>
              <a:rPr lang="es-DO" sz="4000" dirty="0"/>
              <a:t>persona e iglesia. Provee el fundamento y la motivación para el ministerio y la </a:t>
            </a:r>
            <a:r>
              <a:rPr lang="es-DO" sz="4000" dirty="0" smtClean="0"/>
              <a:t>testificación.El </a:t>
            </a:r>
            <a:r>
              <a:rPr lang="es-DO" sz="4000" dirty="0"/>
              <a:t>vivir en sociedad con Dios modela las prioridades y el enfoque. </a:t>
            </a:r>
            <a:r>
              <a:rPr lang="es-DO" sz="4000" dirty="0" smtClean="0"/>
              <a:t>Mientras los </a:t>
            </a:r>
            <a:r>
              <a:rPr lang="es-DO" sz="4000" dirty="0"/>
              <a:t>creyentes crecen en esa relación de consorcio, el Espíritu Santo los guía </a:t>
            </a:r>
            <a:r>
              <a:rPr lang="es-DO" sz="4000" dirty="0" smtClean="0"/>
              <a:t>a proveer </a:t>
            </a:r>
            <a:r>
              <a:rPr lang="es-DO" sz="4000" dirty="0"/>
              <a:t>el apoyo financiero para la iglesia como cuerpo de Cristo.</a:t>
            </a:r>
          </a:p>
        </p:txBody>
      </p:sp>
    </p:spTree>
    <p:extLst>
      <p:ext uri="{BB962C8B-B14F-4D97-AF65-F5344CB8AC3E}">
        <p14:creationId xmlns:p14="http://schemas.microsoft.com/office/powerpoint/2010/main" val="2795066111"/>
      </p:ext>
    </p:extLst>
  </p:cSld>
  <p:clrMapOvr>
    <a:masterClrMapping/>
  </p:clrMapOvr>
  <p:transition spd="slow">
    <p:wipe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381000"/>
            <a:ext cx="88392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sz="4000" dirty="0"/>
              <a:t> La misión del Departamento de Mayordomía </a:t>
            </a:r>
            <a:r>
              <a:rPr lang="es-DO" sz="4000" b="1" dirty="0"/>
              <a:t>es enfatizar el señorío de Jesucristo</a:t>
            </a:r>
            <a:r>
              <a:rPr lang="es-DO" sz="4000" b="1" dirty="0" smtClean="0"/>
              <a:t>, incrementar </a:t>
            </a:r>
            <a:r>
              <a:rPr lang="es-DO" sz="4000" b="1" dirty="0"/>
              <a:t>la integración del evangelio en el estilo de vida cristiano, </a:t>
            </a:r>
            <a:r>
              <a:rPr lang="es-DO" sz="4000" b="1" dirty="0" smtClean="0"/>
              <a:t>animar a </a:t>
            </a:r>
            <a:r>
              <a:rPr lang="es-DO" sz="4000" b="1" dirty="0"/>
              <a:t>los creyentes a una mayordomía fiel y facilitar las </a:t>
            </a:r>
            <a:r>
              <a:rPr lang="es-DO" sz="4000" b="1" dirty="0" smtClean="0"/>
              <a:t>dimensiones individuales</a:t>
            </a:r>
            <a:r>
              <a:rPr lang="es-DO" sz="4000" b="1" dirty="0"/>
              <a:t>, </a:t>
            </a:r>
            <a:r>
              <a:rPr lang="es-DO" sz="4000" b="1" dirty="0" smtClean="0"/>
              <a:t>de liderazgo </a:t>
            </a:r>
            <a:r>
              <a:rPr lang="es-DO" sz="4000" b="1" dirty="0"/>
              <a:t>y corporativas de la mayordomía, como socios con Dios.</a:t>
            </a:r>
          </a:p>
          <a:p>
            <a:endParaRPr lang="es-DO" sz="4000" dirty="0"/>
          </a:p>
        </p:txBody>
      </p:sp>
    </p:spTree>
    <p:extLst>
      <p:ext uri="{BB962C8B-B14F-4D97-AF65-F5344CB8AC3E}">
        <p14:creationId xmlns:p14="http://schemas.microsoft.com/office/powerpoint/2010/main" val="4024225807"/>
      </p:ext>
    </p:extLst>
  </p:cSld>
  <p:clrMapOvr>
    <a:masterClrMapping/>
  </p:clrMapOvr>
  <p:transition spd="slow">
    <p:wipe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8800" y="228600"/>
            <a:ext cx="6096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sz="5400" b="1" dirty="0"/>
              <a:t>Propósito </a:t>
            </a:r>
            <a:r>
              <a:rPr lang="es-DO" sz="5400" b="1" dirty="0" smtClean="0"/>
              <a:t>y Función</a:t>
            </a:r>
            <a:endParaRPr lang="es-DO" sz="5400" b="1" dirty="0"/>
          </a:p>
        </p:txBody>
      </p:sp>
      <p:sp>
        <p:nvSpPr>
          <p:cNvPr id="3" name="Rectangle 2"/>
          <p:cNvSpPr/>
          <p:nvPr/>
        </p:nvSpPr>
        <p:spPr>
          <a:xfrm>
            <a:off x="152400" y="1752600"/>
            <a:ext cx="8763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dirty="0"/>
              <a:t> </a:t>
            </a:r>
            <a:r>
              <a:rPr lang="es-DO" sz="4000" dirty="0"/>
              <a:t>El Departamento de Mayordomía ayuda a la administración a cumplir </a:t>
            </a:r>
            <a:r>
              <a:rPr lang="es-DO" sz="4000" dirty="0" smtClean="0"/>
              <a:t>la misión </a:t>
            </a:r>
            <a:r>
              <a:rPr lang="es-DO" sz="4000" dirty="0"/>
              <a:t>de la iglesia a través del entrenamiento en liderazgo y la educación </a:t>
            </a:r>
            <a:r>
              <a:rPr lang="es-DO" sz="4000" dirty="0" smtClean="0"/>
              <a:t>de los </a:t>
            </a:r>
            <a:r>
              <a:rPr lang="es-DO" sz="4000" dirty="0"/>
              <a:t>miembros de iglesia con respecto a los principios de mayordomía.</a:t>
            </a:r>
          </a:p>
        </p:txBody>
      </p:sp>
    </p:spTree>
    <p:extLst>
      <p:ext uri="{BB962C8B-B14F-4D97-AF65-F5344CB8AC3E}">
        <p14:creationId xmlns:p14="http://schemas.microsoft.com/office/powerpoint/2010/main" val="1783776243"/>
      </p:ext>
    </p:extLst>
  </p:cSld>
  <p:clrMapOvr>
    <a:masterClrMapping/>
  </p:clrMapOvr>
  <p:transition spd="slow">
    <p:wipe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905000"/>
            <a:ext cx="86106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dirty="0"/>
              <a:t> </a:t>
            </a:r>
            <a:r>
              <a:rPr lang="es-DO" sz="4000" dirty="0"/>
              <a:t>Más específicamente</a:t>
            </a:r>
            <a:r>
              <a:rPr lang="es-DO" sz="4000" dirty="0" smtClean="0"/>
              <a:t>, el </a:t>
            </a:r>
            <a:r>
              <a:rPr lang="es-DO" sz="4000" dirty="0"/>
              <a:t>propósito del Departamento de Mayordomía es ayudar en </a:t>
            </a:r>
            <a:r>
              <a:rPr lang="es-DO" sz="4000" dirty="0" smtClean="0"/>
              <a:t>la integración </a:t>
            </a:r>
            <a:r>
              <a:rPr lang="es-DO" sz="4000" dirty="0"/>
              <a:t>de la senda de fe cristiana en cada área de la vida, tanto </a:t>
            </a:r>
            <a:r>
              <a:rPr lang="es-DO" sz="4000" dirty="0" smtClean="0"/>
              <a:t>individual como corporativamente</a:t>
            </a:r>
            <a:r>
              <a:rPr lang="es-DO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1865918"/>
      </p:ext>
    </p:extLst>
  </p:cSld>
  <p:clrMapOvr>
    <a:masterClrMapping/>
  </p:clrMapOvr>
  <p:transition spd="slow">
    <p:wipe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81000"/>
            <a:ext cx="838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DO" dirty="0"/>
              <a:t> </a:t>
            </a:r>
            <a:r>
              <a:rPr lang="es-DO" sz="3600" b="1" dirty="0"/>
              <a:t>Las funciones del Departamento de Mayordomía son</a:t>
            </a:r>
            <a:r>
              <a:rPr lang="es-DO" sz="3600" dirty="0"/>
              <a:t>:</a:t>
            </a:r>
          </a:p>
        </p:txBody>
      </p:sp>
      <p:sp>
        <p:nvSpPr>
          <p:cNvPr id="3" name="Rectangle 2"/>
          <p:cNvSpPr/>
          <p:nvPr/>
        </p:nvSpPr>
        <p:spPr>
          <a:xfrm>
            <a:off x="266700" y="1828800"/>
            <a:ext cx="8610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dirty="0"/>
              <a:t> </a:t>
            </a:r>
            <a:r>
              <a:rPr lang="es-DO" sz="3600" dirty="0"/>
              <a:t>1. Enunciar claramente una visión bíblica de la mayordomía y la </a:t>
            </a:r>
            <a:r>
              <a:rPr lang="es-DO" sz="3600" dirty="0" smtClean="0"/>
              <a:t>integración del </a:t>
            </a:r>
            <a:r>
              <a:rPr lang="es-DO" sz="3600" dirty="0"/>
              <a:t>señorío de Jesucristo en cada área de la existencia, e </a:t>
            </a:r>
            <a:r>
              <a:rPr lang="es-DO" sz="3600" dirty="0" smtClean="0"/>
              <a:t>invitar a </a:t>
            </a:r>
            <a:r>
              <a:rPr lang="es-DO" sz="3600" dirty="0"/>
              <a:t>la gente a una entrega total de la vida y de todos los </a:t>
            </a:r>
            <a:r>
              <a:rPr lang="es-DO" sz="3600" dirty="0" smtClean="0"/>
              <a:t>recursos y </a:t>
            </a:r>
            <a:r>
              <a:rPr lang="es-DO" sz="3600" dirty="0"/>
              <a:t>posesiones al señorío de Jesucristo.</a:t>
            </a:r>
          </a:p>
        </p:txBody>
      </p:sp>
    </p:spTree>
    <p:extLst>
      <p:ext uri="{BB962C8B-B14F-4D97-AF65-F5344CB8AC3E}">
        <p14:creationId xmlns:p14="http://schemas.microsoft.com/office/powerpoint/2010/main" val="714076127"/>
      </p:ext>
    </p:extLst>
  </p:cSld>
  <p:clrMapOvr>
    <a:masterClrMapping/>
  </p:clrMapOvr>
  <p:transition spd="slow">
    <p:wipe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211527"/>
            <a:ext cx="8839200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dirty="0"/>
              <a:t> </a:t>
            </a:r>
            <a:r>
              <a:rPr lang="es-DO" sz="3600" dirty="0"/>
              <a:t>2. Desarrollar y presentar un enfoque bíblico hacia la mayordomía</a:t>
            </a:r>
            <a:r>
              <a:rPr lang="es-DO" sz="3600" dirty="0" smtClean="0"/>
              <a:t>, como </a:t>
            </a:r>
            <a:r>
              <a:rPr lang="es-DO" sz="3600" dirty="0"/>
              <a:t>estilo de vida vivido en unión y sociedad con Dios.</a:t>
            </a:r>
          </a:p>
        </p:txBody>
      </p:sp>
    </p:spTree>
    <p:extLst>
      <p:ext uri="{BB962C8B-B14F-4D97-AF65-F5344CB8AC3E}">
        <p14:creationId xmlns:p14="http://schemas.microsoft.com/office/powerpoint/2010/main" val="2507919456"/>
      </p:ext>
    </p:extLst>
  </p:cSld>
  <p:clrMapOvr>
    <a:masterClrMapping/>
  </p:clrMapOvr>
  <p:transition spd="slow">
    <p:wipe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990600"/>
            <a:ext cx="8610600" cy="5016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DO" dirty="0"/>
              <a:t> </a:t>
            </a:r>
            <a:r>
              <a:rPr lang="es-DO" sz="3200" dirty="0"/>
              <a:t>3. Continuar la labor de educación sobre los diezmos y ofrendas y </a:t>
            </a:r>
            <a:r>
              <a:rPr lang="es-DO" sz="3200" dirty="0" smtClean="0"/>
              <a:t>la implementación </a:t>
            </a:r>
            <a:r>
              <a:rPr lang="es-DO" sz="3200" dirty="0"/>
              <a:t>del Plan de Apoyo Financiero Adventista. Esto ayudará</a:t>
            </a:r>
          </a:p>
          <a:p>
            <a:pPr algn="just"/>
            <a:r>
              <a:rPr lang="es-DO" sz="3200" dirty="0"/>
              <a:t>a los miembros de iglesia a aumentar </a:t>
            </a:r>
            <a:r>
              <a:rPr lang="es-DO" sz="3200" dirty="0" smtClean="0"/>
              <a:t>la comprensión </a:t>
            </a:r>
            <a:r>
              <a:rPr lang="es-DO" sz="3200" dirty="0"/>
              <a:t>de </a:t>
            </a:r>
            <a:r>
              <a:rPr lang="es-DO" sz="3200" dirty="0" smtClean="0"/>
              <a:t>su papel </a:t>
            </a:r>
            <a:r>
              <a:rPr lang="es-DO" sz="3200" dirty="0"/>
              <a:t>en la mayordomía corporativa de la iglesia como cuerpo de</a:t>
            </a:r>
          </a:p>
          <a:p>
            <a:pPr algn="just"/>
            <a:r>
              <a:rPr lang="es-DO" sz="3200" dirty="0"/>
              <a:t>Cristo, su apoyo financiero a través de la benevolencia sistemática </a:t>
            </a:r>
            <a:r>
              <a:rPr lang="es-DO" sz="3200" dirty="0" smtClean="0"/>
              <a:t>y el </a:t>
            </a:r>
            <a:r>
              <a:rPr lang="es-DO" sz="3200" dirty="0"/>
              <a:t>papel del Espíritu Santo en guiar los sistemas de </a:t>
            </a:r>
            <a:r>
              <a:rPr lang="es-DO" sz="3200" dirty="0" smtClean="0"/>
              <a:t>ofrendar individuales</a:t>
            </a:r>
            <a:r>
              <a:rPr lang="es-DO" sz="3200" dirty="0"/>
              <a:t> </a:t>
            </a:r>
            <a:r>
              <a:rPr lang="es-DO" sz="3200" dirty="0" smtClean="0"/>
              <a:t>y </a:t>
            </a:r>
            <a:r>
              <a:rPr lang="es-DO" sz="3200" dirty="0"/>
              <a:t>corporativos.</a:t>
            </a:r>
          </a:p>
        </p:txBody>
      </p:sp>
    </p:spTree>
    <p:extLst>
      <p:ext uri="{BB962C8B-B14F-4D97-AF65-F5344CB8AC3E}">
        <p14:creationId xmlns:p14="http://schemas.microsoft.com/office/powerpoint/2010/main" val="748529639"/>
      </p:ext>
    </p:extLst>
  </p:cSld>
  <p:clrMapOvr>
    <a:masterClrMapping/>
  </p:clrMapOvr>
  <p:transition spd="slow">
    <p:wipe dir="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7309" y="1219200"/>
            <a:ext cx="8763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sz="3600" dirty="0"/>
              <a:t> 4. Desarrollar conceptos y recursos apropiados a fin de </a:t>
            </a:r>
            <a:r>
              <a:rPr lang="es-DO" sz="3600" dirty="0" smtClean="0"/>
              <a:t>capacitar a los miembros y dirigentes para implementar principios de mayordomía, e</a:t>
            </a:r>
            <a:r>
              <a:rPr lang="es-ES_tradnl" sz="3600" dirty="0" err="1" smtClean="0"/>
              <a:t>specialmente</a:t>
            </a:r>
            <a:r>
              <a:rPr lang="es-ES_tradnl" sz="3600" dirty="0" smtClean="0"/>
              <a:t> </a:t>
            </a:r>
            <a:r>
              <a:rPr lang="es-ES_tradnl" sz="3600" dirty="0"/>
              <a:t>aquellos materiales que no pueden producirse tan </a:t>
            </a:r>
            <a:r>
              <a:rPr lang="es-ES_tradnl" sz="3600" dirty="0" smtClean="0"/>
              <a:t>económica y </a:t>
            </a:r>
            <a:r>
              <a:rPr lang="es-ES_tradnl" sz="3600" dirty="0"/>
              <a:t>eficientemente en la oficina de la </a:t>
            </a:r>
            <a:r>
              <a:rPr lang="es-ES_tradnl" sz="3600" dirty="0" smtClean="0"/>
              <a:t>División </a:t>
            </a:r>
            <a:r>
              <a:rPr lang="es-ES_tradnl" sz="3600" dirty="0"/>
              <a:t>o la </a:t>
            </a:r>
            <a:r>
              <a:rPr lang="es-ES_tradnl" sz="3600" dirty="0" smtClean="0"/>
              <a:t>Unión</a:t>
            </a:r>
            <a:r>
              <a:rPr lang="es-ES_tradnl" sz="3600" dirty="0"/>
              <a:t>.</a:t>
            </a:r>
            <a:endParaRPr lang="es-DO" sz="3600" dirty="0"/>
          </a:p>
        </p:txBody>
      </p:sp>
    </p:spTree>
    <p:extLst>
      <p:ext uri="{BB962C8B-B14F-4D97-AF65-F5344CB8AC3E}">
        <p14:creationId xmlns:p14="http://schemas.microsoft.com/office/powerpoint/2010/main" val="3827312036"/>
      </p:ext>
    </p:extLst>
  </p:cSld>
  <p:clrMapOvr>
    <a:masterClrMapping/>
  </p:clrMapOvr>
  <p:transition spd="slow">
    <p:wipe dir="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19200"/>
            <a:ext cx="92964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sz="1600" dirty="0"/>
              <a:t> </a:t>
            </a:r>
            <a:r>
              <a:rPr lang="es-DO" sz="4000" dirty="0"/>
              <a:t>5. Alentar una </a:t>
            </a:r>
            <a:r>
              <a:rPr lang="es-DO" sz="4000" dirty="0" smtClean="0"/>
              <a:t>mayor responsabilidad </a:t>
            </a:r>
            <a:r>
              <a:rPr lang="es-DO" sz="4000" dirty="0"/>
              <a:t>financiera y cumplimiento, </a:t>
            </a:r>
            <a:r>
              <a:rPr lang="es-DO" sz="4000" dirty="0" smtClean="0"/>
              <a:t>así como </a:t>
            </a:r>
            <a:r>
              <a:rPr lang="es-DO" sz="4000" dirty="0"/>
              <a:t>más altos niveles de </a:t>
            </a:r>
            <a:r>
              <a:rPr lang="es-DO" sz="4000" dirty="0" smtClean="0"/>
              <a:t>auto- sostenimiento </a:t>
            </a:r>
            <a:r>
              <a:rPr lang="es-DO" sz="4000" dirty="0"/>
              <a:t>e interdependencia</a:t>
            </a:r>
            <a:r>
              <a:rPr lang="es-DO" sz="4000" dirty="0" smtClean="0"/>
              <a:t>, tanto </a:t>
            </a:r>
            <a:r>
              <a:rPr lang="es-DO" sz="4000" dirty="0"/>
              <a:t>individual como corporativamente.</a:t>
            </a:r>
          </a:p>
        </p:txBody>
      </p:sp>
    </p:spTree>
    <p:extLst>
      <p:ext uri="{BB962C8B-B14F-4D97-AF65-F5344CB8AC3E}">
        <p14:creationId xmlns:p14="http://schemas.microsoft.com/office/powerpoint/2010/main" val="932662158"/>
      </p:ext>
    </p:extLst>
  </p:cSld>
  <p:clrMapOvr>
    <a:masterClrMapping/>
  </p:clrMapOvr>
  <p:transition spd="slow"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381000"/>
            <a:ext cx="86106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dirty="0"/>
              <a:t> </a:t>
            </a:r>
            <a:r>
              <a:rPr lang="es-DO" sz="4400" dirty="0"/>
              <a:t>La mayordomía nació con el acto divino de crear a Adán y Eva a su </a:t>
            </a:r>
            <a:r>
              <a:rPr lang="es-DO" sz="4400" dirty="0" smtClean="0"/>
              <a:t>propia </a:t>
            </a:r>
            <a:r>
              <a:rPr lang="es-DO" sz="4400" dirty="0" smtClean="0"/>
              <a:t>imagen. </a:t>
            </a:r>
            <a:r>
              <a:rPr lang="es-DO" sz="4400" dirty="0"/>
              <a:t>Con su toque personal, Dios estableció una íntima relación y </a:t>
            </a:r>
            <a:r>
              <a:rPr lang="es-DO" sz="4400" dirty="0" smtClean="0"/>
              <a:t>unión con </a:t>
            </a:r>
            <a:r>
              <a:rPr lang="es-DO" sz="4400" dirty="0"/>
              <a:t>la humanidad, que debían ser fomentadas en la intimidad del tiempo </a:t>
            </a:r>
            <a:r>
              <a:rPr lang="es-DO" sz="4400" dirty="0" smtClean="0"/>
              <a:t>pasado juntos</a:t>
            </a:r>
            <a:r>
              <a:rPr lang="es-DO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9205617"/>
      </p:ext>
    </p:extLst>
  </p:cSld>
  <p:clrMapOvr>
    <a:masterClrMapping/>
  </p:clrMapOvr>
  <p:transition spd="slow">
    <p:wipe dir="d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228600"/>
            <a:ext cx="8686800" cy="5016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dirty="0"/>
              <a:t> </a:t>
            </a:r>
            <a:r>
              <a:rPr lang="es-DO" sz="3200" dirty="0"/>
              <a:t>6. Ayudar a crear un entendimiento del equilibrio entre un sistema </a:t>
            </a:r>
            <a:r>
              <a:rPr lang="es-DO" sz="3200" dirty="0" smtClean="0"/>
              <a:t>de ofrendar </a:t>
            </a:r>
            <a:r>
              <a:rPr lang="es-DO" sz="3200" dirty="0"/>
              <a:t>en forma regular y un apoyo a proyectos especiales, </a:t>
            </a:r>
            <a:r>
              <a:rPr lang="es-DO" sz="3200" dirty="0" smtClean="0"/>
              <a:t>como dos </a:t>
            </a:r>
            <a:r>
              <a:rPr lang="es-DO" sz="3200" dirty="0"/>
              <a:t>dimensiones de benevolencia sistemática que operan en </a:t>
            </a:r>
            <a:r>
              <a:rPr lang="es-DO" sz="3200" dirty="0" smtClean="0"/>
              <a:t>armonía. De </a:t>
            </a:r>
            <a:r>
              <a:rPr lang="es-DO" sz="3200" dirty="0"/>
              <a:t>esta manera, se anima al creyente a proveer apoyo regular y sistemático</a:t>
            </a:r>
          </a:p>
          <a:p>
            <a:r>
              <a:rPr lang="es-DO" sz="3200" dirty="0"/>
              <a:t>para la iglesia local, asociación o misión y las misiones de </a:t>
            </a:r>
            <a:r>
              <a:rPr lang="es-DO" sz="3200" dirty="0" smtClean="0"/>
              <a:t>otras partes </a:t>
            </a:r>
            <a:r>
              <a:rPr lang="es-DO" sz="3200" dirty="0"/>
              <a:t>del mundo, además de apoyar otros proyectos especiales </a:t>
            </a:r>
            <a:r>
              <a:rPr lang="es-DO" sz="3200" dirty="0" smtClean="0"/>
              <a:t>según lo </a:t>
            </a:r>
            <a:r>
              <a:rPr lang="es-DO" sz="3200" dirty="0"/>
              <a:t>guíe el Espíritu Santo.</a:t>
            </a:r>
          </a:p>
        </p:txBody>
      </p:sp>
    </p:spTree>
    <p:extLst>
      <p:ext uri="{BB962C8B-B14F-4D97-AF65-F5344CB8AC3E}">
        <p14:creationId xmlns:p14="http://schemas.microsoft.com/office/powerpoint/2010/main" val="1529031526"/>
      </p:ext>
    </p:extLst>
  </p:cSld>
  <p:clrMapOvr>
    <a:masterClrMapping/>
  </p:clrMapOvr>
  <p:transition spd="slow">
    <p:wipe dir="d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381000"/>
            <a:ext cx="86106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sz="4000" dirty="0"/>
              <a:t> 7. Proveer liderazgo y coordinación con respecto a esos programas que</a:t>
            </a:r>
          </a:p>
          <a:p>
            <a:r>
              <a:rPr lang="es-DO" sz="4000" dirty="0"/>
              <a:t>la iglesia, como cuerpo de Cristo y a través de sus concilios generales,</a:t>
            </a:r>
          </a:p>
          <a:p>
            <a:r>
              <a:rPr lang="es-DO" sz="4000" dirty="0"/>
              <a:t>podría decidir que se les diera apoyo unido en todo el mundo y </a:t>
            </a:r>
            <a:r>
              <a:rPr lang="es-DO" sz="4000" dirty="0" smtClean="0"/>
              <a:t>le asignara </a:t>
            </a:r>
            <a:r>
              <a:rPr lang="es-DO" sz="4000" dirty="0"/>
              <a:t>esa responsabilidad al Departamento </a:t>
            </a:r>
            <a:r>
              <a:rPr lang="es-DO" sz="4000" dirty="0" smtClean="0"/>
              <a:t>de Mayordomía</a:t>
            </a:r>
            <a:r>
              <a:rPr lang="es-DO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34170069"/>
      </p:ext>
    </p:extLst>
  </p:cSld>
  <p:clrMapOvr>
    <a:masterClrMapping/>
  </p:clrMapOvr>
  <p:transition spd="slow">
    <p:wipe dir="d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152400"/>
            <a:ext cx="480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sz="3600" dirty="0"/>
              <a:t>Áreas de Énfasis</a:t>
            </a:r>
          </a:p>
        </p:txBody>
      </p:sp>
      <p:sp>
        <p:nvSpPr>
          <p:cNvPr id="3" name="Rectangle 2"/>
          <p:cNvSpPr/>
          <p:nvPr/>
        </p:nvSpPr>
        <p:spPr>
          <a:xfrm>
            <a:off x="508619" y="990600"/>
            <a:ext cx="8610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dirty="0"/>
              <a:t> </a:t>
            </a:r>
            <a:r>
              <a:rPr lang="es-DO" sz="2800" b="1" dirty="0"/>
              <a:t>El Departamento de Mayordomía enfoca su atención en las siguientes </a:t>
            </a:r>
            <a:r>
              <a:rPr lang="es-DO" sz="2800" b="1" dirty="0" smtClean="0"/>
              <a:t>áreas de </a:t>
            </a:r>
            <a:r>
              <a:rPr lang="es-DO" sz="2800" b="1" dirty="0"/>
              <a:t>énfasis al cumplir su propósito y misión:</a:t>
            </a:r>
          </a:p>
        </p:txBody>
      </p:sp>
      <p:sp>
        <p:nvSpPr>
          <p:cNvPr id="4" name="Rectangle 3"/>
          <p:cNvSpPr/>
          <p:nvPr/>
        </p:nvSpPr>
        <p:spPr>
          <a:xfrm>
            <a:off x="127619" y="2417038"/>
            <a:ext cx="8991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dirty="0"/>
              <a:t> </a:t>
            </a:r>
            <a:r>
              <a:rPr lang="es-DO" sz="2800" dirty="0"/>
              <a:t>1. </a:t>
            </a:r>
            <a:r>
              <a:rPr lang="es-DO" sz="2800" b="1" dirty="0"/>
              <a:t>Renovación espiritual</a:t>
            </a:r>
            <a:r>
              <a:rPr lang="es-DO" sz="2800" dirty="0"/>
              <a:t>. </a:t>
            </a:r>
            <a:endParaRPr lang="es-DO" sz="2800" dirty="0" smtClean="0"/>
          </a:p>
          <a:p>
            <a:r>
              <a:rPr lang="es-DO" sz="2800" dirty="0" smtClean="0"/>
              <a:t> </a:t>
            </a:r>
            <a:r>
              <a:rPr lang="es-DO" sz="2800" dirty="0"/>
              <a:t>La renovación espiritual debe ser el </a:t>
            </a:r>
            <a:r>
              <a:rPr lang="es-DO" sz="2800" dirty="0" smtClean="0"/>
              <a:t>fundamento de </a:t>
            </a:r>
            <a:r>
              <a:rPr lang="es-DO" sz="2800" dirty="0"/>
              <a:t>cualquier esfuerzo del Departamento de Mayordomía. Siendo </a:t>
            </a:r>
            <a:r>
              <a:rPr lang="es-DO" sz="2800" dirty="0" smtClean="0"/>
              <a:t>que la </a:t>
            </a:r>
            <a:r>
              <a:rPr lang="es-DO" sz="2800" dirty="0"/>
              <a:t>mayordomía involucra la totalidad de la persona al vivir en </a:t>
            </a:r>
            <a:r>
              <a:rPr lang="es-DO" sz="2800" dirty="0" smtClean="0"/>
              <a:t>una creciente </a:t>
            </a:r>
            <a:r>
              <a:rPr lang="es-DO" sz="2800" dirty="0"/>
              <a:t>relación de asociación con Dios, cualquier estrategia </a:t>
            </a:r>
            <a:r>
              <a:rPr lang="es-DO" sz="2800" dirty="0" smtClean="0"/>
              <a:t>debe estar </a:t>
            </a:r>
            <a:r>
              <a:rPr lang="es-DO" sz="2800" dirty="0"/>
              <a:t>basada en la renovación espiritual. El Departamento </a:t>
            </a:r>
            <a:r>
              <a:rPr lang="es-DO" sz="2800" dirty="0" smtClean="0"/>
              <a:t>de Mayordomía</a:t>
            </a:r>
            <a:r>
              <a:rPr lang="es-DO" sz="2800" dirty="0"/>
              <a:t> </a:t>
            </a:r>
            <a:r>
              <a:rPr lang="es-DO" sz="2800" dirty="0" smtClean="0"/>
              <a:t>alentará </a:t>
            </a:r>
            <a:r>
              <a:rPr lang="es-DO" sz="2800" dirty="0"/>
              <a:t>y fomentará la producción de materiales que </a:t>
            </a:r>
            <a:r>
              <a:rPr lang="es-DO" sz="2800" dirty="0" smtClean="0"/>
              <a:t>ayuden al </a:t>
            </a:r>
            <a:r>
              <a:rPr lang="es-DO" sz="2800" dirty="0"/>
              <a:t>crecimiento espiritual tanto de las personas como del </a:t>
            </a:r>
            <a:r>
              <a:rPr lang="es-DO" sz="2800" dirty="0" smtClean="0"/>
              <a:t>organismo corporativo</a:t>
            </a:r>
            <a:r>
              <a:rPr lang="es-DO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1288694"/>
      </p:ext>
    </p:extLst>
  </p:cSld>
  <p:clrMapOvr>
    <a:masterClrMapping/>
  </p:clrMapOvr>
  <p:transition spd="slow">
    <p:wipe dir="d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1341" y="228600"/>
            <a:ext cx="8763000" cy="6186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dirty="0"/>
              <a:t> </a:t>
            </a:r>
            <a:r>
              <a:rPr lang="es-DO" sz="3600" dirty="0"/>
              <a:t>2. </a:t>
            </a:r>
            <a:r>
              <a:rPr lang="es-DO" sz="3600" b="1" dirty="0"/>
              <a:t>Renovación organizacional </a:t>
            </a:r>
            <a:r>
              <a:rPr lang="es-DO" sz="3600" dirty="0"/>
              <a:t>.  </a:t>
            </a:r>
            <a:endParaRPr lang="es-DO" sz="3600" dirty="0" smtClean="0"/>
          </a:p>
          <a:p>
            <a:r>
              <a:rPr lang="es-DO" sz="3600" dirty="0" smtClean="0"/>
              <a:t>La </a:t>
            </a:r>
            <a:r>
              <a:rPr lang="es-DO" sz="3600" dirty="0"/>
              <a:t>renovación espiritual de la </a:t>
            </a:r>
            <a:r>
              <a:rPr lang="es-DO" sz="3600" dirty="0" smtClean="0"/>
              <a:t>organización es </a:t>
            </a:r>
            <a:r>
              <a:rPr lang="es-DO" sz="3600" dirty="0"/>
              <a:t>también </a:t>
            </a:r>
            <a:r>
              <a:rPr lang="es-DO" sz="3600" dirty="0" smtClean="0"/>
              <a:t>un área </a:t>
            </a:r>
            <a:r>
              <a:rPr lang="es-DO" sz="3600" dirty="0"/>
              <a:t>importante de énfasis para </a:t>
            </a:r>
            <a:r>
              <a:rPr lang="es-DO" sz="3600" dirty="0" smtClean="0"/>
              <a:t>el Departamento </a:t>
            </a:r>
            <a:r>
              <a:rPr lang="es-DO" sz="3600" dirty="0"/>
              <a:t>de </a:t>
            </a:r>
            <a:r>
              <a:rPr lang="es-DO" sz="3600" dirty="0" smtClean="0"/>
              <a:t>Mayordomía. La </a:t>
            </a:r>
            <a:r>
              <a:rPr lang="es-DO" sz="3600" dirty="0"/>
              <a:t>confianza en el liderazgo y en la estructura de la iglesia</a:t>
            </a:r>
          </a:p>
          <a:p>
            <a:r>
              <a:rPr lang="es-DO" sz="3600" dirty="0"/>
              <a:t>tiene un impacto directo en la mayordomía individual. El </a:t>
            </a:r>
            <a:r>
              <a:rPr lang="es-DO" sz="3600" dirty="0" smtClean="0"/>
              <a:t>mejoramiento de </a:t>
            </a:r>
            <a:r>
              <a:rPr lang="es-DO" sz="3600" dirty="0"/>
              <a:t>la base espiritual de la estructura y la función de la organización</a:t>
            </a:r>
            <a:r>
              <a:rPr lang="es-DO" sz="3600" dirty="0" smtClean="0"/>
              <a:t>, provee </a:t>
            </a:r>
            <a:r>
              <a:rPr lang="es-DO" sz="3600" dirty="0"/>
              <a:t>un contexto en el que las personas pueden </a:t>
            </a:r>
            <a:r>
              <a:rPr lang="es-DO" sz="3600" dirty="0" smtClean="0"/>
              <a:t>crecer espiritualmente </a:t>
            </a:r>
            <a:r>
              <a:rPr lang="es-DO" sz="3600" dirty="0"/>
              <a:t>en forma más efectiva.</a:t>
            </a:r>
          </a:p>
        </p:txBody>
      </p:sp>
    </p:spTree>
    <p:extLst>
      <p:ext uri="{BB962C8B-B14F-4D97-AF65-F5344CB8AC3E}">
        <p14:creationId xmlns:p14="http://schemas.microsoft.com/office/powerpoint/2010/main" val="3870909636"/>
      </p:ext>
    </p:extLst>
  </p:cSld>
  <p:clrMapOvr>
    <a:masterClrMapping/>
  </p:clrMapOvr>
  <p:transition spd="slow">
    <p:wipe dir="d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0"/>
            <a:ext cx="86868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dirty="0"/>
              <a:t> </a:t>
            </a:r>
            <a:r>
              <a:rPr lang="es-DO" sz="4000" dirty="0"/>
              <a:t>3. </a:t>
            </a:r>
            <a:r>
              <a:rPr lang="es-DO" sz="4000" b="1" dirty="0"/>
              <a:t>Manejo de la vida personal</a:t>
            </a:r>
            <a:r>
              <a:rPr lang="es-DO" sz="4000" dirty="0"/>
              <a:t>. </a:t>
            </a:r>
            <a:endParaRPr lang="es-DO" sz="4000" dirty="0" smtClean="0"/>
          </a:p>
          <a:p>
            <a:r>
              <a:rPr lang="es-DO" sz="4000" dirty="0" smtClean="0"/>
              <a:t>Debe </a:t>
            </a:r>
            <a:r>
              <a:rPr lang="es-DO" sz="4000" dirty="0"/>
              <a:t>afrontarse en forma más bíblica </a:t>
            </a:r>
            <a:r>
              <a:rPr lang="es-DO" sz="4000" dirty="0" smtClean="0"/>
              <a:t>el impulso</a:t>
            </a:r>
            <a:r>
              <a:rPr lang="es-DO" sz="4000" dirty="0"/>
              <a:t> </a:t>
            </a:r>
            <a:r>
              <a:rPr lang="es-DO" sz="4000" dirty="0" smtClean="0"/>
              <a:t>secular </a:t>
            </a:r>
            <a:r>
              <a:rPr lang="es-DO" sz="4000" dirty="0"/>
              <a:t>y materialista de nuestra sociedad. La mayordomía </a:t>
            </a:r>
            <a:r>
              <a:rPr lang="es-DO" sz="4000" dirty="0" smtClean="0"/>
              <a:t>debe estar </a:t>
            </a:r>
            <a:r>
              <a:rPr lang="es-DO" sz="4000" dirty="0"/>
              <a:t>integrada en cada área de la vida. Es así como, el </a:t>
            </a:r>
            <a:r>
              <a:rPr lang="es-DO" sz="4000" dirty="0" smtClean="0"/>
              <a:t>Departamento de </a:t>
            </a:r>
            <a:r>
              <a:rPr lang="es-DO" sz="4000" dirty="0"/>
              <a:t>Mayordomía se propone fortalecer las áreas de la </a:t>
            </a:r>
            <a:r>
              <a:rPr lang="es-DO" sz="4000" dirty="0" smtClean="0"/>
              <a:t>administración de </a:t>
            </a:r>
            <a:r>
              <a:rPr lang="es-DO" sz="4000" dirty="0"/>
              <a:t>la vida individual y total y proporcionar los recursos para lograrlo.</a:t>
            </a:r>
          </a:p>
        </p:txBody>
      </p:sp>
    </p:spTree>
    <p:extLst>
      <p:ext uri="{BB962C8B-B14F-4D97-AF65-F5344CB8AC3E}">
        <p14:creationId xmlns:p14="http://schemas.microsoft.com/office/powerpoint/2010/main" val="182300930"/>
      </p:ext>
    </p:extLst>
  </p:cSld>
  <p:clrMapOvr>
    <a:masterClrMapping/>
  </p:clrMapOvr>
  <p:transition spd="slow">
    <p:wipe dir="d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52400"/>
            <a:ext cx="8763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dirty="0"/>
              <a:t> </a:t>
            </a:r>
            <a:r>
              <a:rPr lang="es-DO" sz="3600" dirty="0"/>
              <a:t>4. </a:t>
            </a:r>
            <a:r>
              <a:rPr lang="es-DO" sz="3600" b="1" dirty="0"/>
              <a:t>Manejo cristiano del dinero</a:t>
            </a:r>
            <a:r>
              <a:rPr lang="es-DO" sz="3600" dirty="0" smtClean="0"/>
              <a:t>.</a:t>
            </a:r>
          </a:p>
          <a:p>
            <a:r>
              <a:rPr lang="es-DO" sz="3600" dirty="0" smtClean="0"/>
              <a:t> </a:t>
            </a:r>
            <a:r>
              <a:rPr lang="es-DO" sz="3600" dirty="0"/>
              <a:t>El uso que la persona hace del dinero </a:t>
            </a:r>
            <a:r>
              <a:rPr lang="es-DO" sz="3600" dirty="0" smtClean="0"/>
              <a:t>es un </a:t>
            </a:r>
            <a:r>
              <a:rPr lang="es-DO" sz="3600" dirty="0"/>
              <a:t>reflejo de su relación con Dios. Por lo tanto, los principios </a:t>
            </a:r>
            <a:r>
              <a:rPr lang="es-DO" sz="3600" dirty="0" smtClean="0"/>
              <a:t>bíblicos sobre </a:t>
            </a:r>
            <a:r>
              <a:rPr lang="es-DO" sz="3600" dirty="0"/>
              <a:t>la administración del dinero son parte importante de la </a:t>
            </a:r>
            <a:r>
              <a:rPr lang="es-DO" sz="3600" dirty="0" smtClean="0"/>
              <a:t>integración del </a:t>
            </a:r>
            <a:r>
              <a:rPr lang="es-DO" sz="3600" dirty="0"/>
              <a:t>señorío de Cristo en esta parte tan esencial de la vida. </a:t>
            </a:r>
            <a:r>
              <a:rPr lang="es-DO" sz="3600" dirty="0" smtClean="0"/>
              <a:t>El Departamento </a:t>
            </a:r>
            <a:r>
              <a:rPr lang="es-DO" sz="3600" dirty="0"/>
              <a:t>de Mayordomía continuará produciendo </a:t>
            </a:r>
            <a:r>
              <a:rPr lang="es-DO" sz="3600" dirty="0" smtClean="0"/>
              <a:t>materiales que </a:t>
            </a:r>
            <a:r>
              <a:rPr lang="es-DO" sz="3600" dirty="0"/>
              <a:t>orienten en el área de los principios bíblicos aplicados al </a:t>
            </a:r>
            <a:r>
              <a:rPr lang="es-DO" sz="3600" dirty="0" smtClean="0"/>
              <a:t>manejo del </a:t>
            </a:r>
            <a:r>
              <a:rPr lang="es-DO" sz="3600" dirty="0"/>
              <a:t>dinero.</a:t>
            </a:r>
          </a:p>
        </p:txBody>
      </p:sp>
    </p:spTree>
    <p:extLst>
      <p:ext uri="{BB962C8B-B14F-4D97-AF65-F5344CB8AC3E}">
        <p14:creationId xmlns:p14="http://schemas.microsoft.com/office/powerpoint/2010/main" val="2504619122"/>
      </p:ext>
    </p:extLst>
  </p:cSld>
  <p:clrMapOvr>
    <a:masterClrMapping/>
  </p:clrMapOvr>
  <p:transition spd="slow">
    <p:wipe dir="d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7618" y="304800"/>
            <a:ext cx="8915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sz="3600" dirty="0"/>
              <a:t> 5. </a:t>
            </a:r>
            <a:r>
              <a:rPr lang="es-DO" sz="3600" b="1" dirty="0"/>
              <a:t>Plan de apoyo financiero Adventista</a:t>
            </a:r>
            <a:r>
              <a:rPr lang="es-DO" sz="3600" dirty="0"/>
              <a:t>. </a:t>
            </a:r>
            <a:endParaRPr lang="es-DO" sz="3600" dirty="0" smtClean="0"/>
          </a:p>
          <a:p>
            <a:endParaRPr lang="es-DO" sz="3600" dirty="0" smtClean="0"/>
          </a:p>
          <a:p>
            <a:r>
              <a:rPr lang="es-DO" sz="3600" dirty="0" smtClean="0"/>
              <a:t>El </a:t>
            </a:r>
            <a:r>
              <a:rPr lang="es-DO" sz="3600" dirty="0"/>
              <a:t>Departamento de </a:t>
            </a:r>
            <a:r>
              <a:rPr lang="es-DO" sz="3600" dirty="0" smtClean="0"/>
              <a:t>Mayordomía continuará </a:t>
            </a:r>
            <a:r>
              <a:rPr lang="es-DO" sz="3600" dirty="0"/>
              <a:t>ayudando a la administración en lo referente a la </a:t>
            </a:r>
            <a:r>
              <a:rPr lang="es-DO" sz="3600" dirty="0" smtClean="0"/>
              <a:t>educación en </a:t>
            </a:r>
            <a:r>
              <a:rPr lang="es-DO" sz="3600" dirty="0"/>
              <a:t>materia de diezmos y ofrendas, a través de materiales </a:t>
            </a:r>
            <a:r>
              <a:rPr lang="es-DO" sz="3600" dirty="0" smtClean="0"/>
              <a:t>que apoyen </a:t>
            </a:r>
            <a:r>
              <a:rPr lang="es-DO" sz="3600" dirty="0"/>
              <a:t>la </a:t>
            </a:r>
            <a:r>
              <a:rPr lang="es-DO" sz="3600" dirty="0" smtClean="0"/>
              <a:t>implementación </a:t>
            </a:r>
            <a:r>
              <a:rPr lang="es-DO" sz="3600" dirty="0"/>
              <a:t>del Plan de apoyo financiero Adventista , </a:t>
            </a:r>
            <a:r>
              <a:rPr lang="es-DO" sz="3600" dirty="0" smtClean="0"/>
              <a:t>incluyendo el </a:t>
            </a:r>
            <a:r>
              <a:rPr lang="es-DO" sz="3600" dirty="0"/>
              <a:t>Plan de Dadivosidad Personal.</a:t>
            </a:r>
          </a:p>
          <a:p>
            <a:endParaRPr lang="es-DO" sz="3600" dirty="0"/>
          </a:p>
        </p:txBody>
      </p:sp>
    </p:spTree>
    <p:extLst>
      <p:ext uri="{BB962C8B-B14F-4D97-AF65-F5344CB8AC3E}">
        <p14:creationId xmlns:p14="http://schemas.microsoft.com/office/powerpoint/2010/main" val="3384941871"/>
      </p:ext>
    </p:extLst>
  </p:cSld>
  <p:clrMapOvr>
    <a:masterClrMapping/>
  </p:clrMapOvr>
  <p:transition spd="slow">
    <p:wipe dir="d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802330" y="2087940"/>
            <a:ext cx="5732070" cy="408426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sz="4400" dirty="0" smtClean="0"/>
              <a:t>REALIDADES DEL FINANCIAMIENTO </a:t>
            </a:r>
            <a:endParaRPr lang="en-US" sz="4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63332" y="-6858000"/>
            <a:ext cx="7765662" cy="164761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753331" flipH="1">
            <a:off x="-316180" y="3775286"/>
            <a:ext cx="2895600" cy="3390489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EL GRAN CONFLICTO Y LAS FINANZAS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Satanás</a:t>
            </a:r>
            <a:r>
              <a:rPr lang="en-US" dirty="0" smtClean="0"/>
              <a:t> </a:t>
            </a:r>
            <a:r>
              <a:rPr lang="en-US" dirty="0" err="1" smtClean="0"/>
              <a:t>tiene</a:t>
            </a:r>
            <a:r>
              <a:rPr lang="en-US" dirty="0" smtClean="0"/>
              <a:t> un Plan contra la </a:t>
            </a:r>
            <a:r>
              <a:rPr lang="en-US" dirty="0" err="1" smtClean="0"/>
              <a:t>Iglesia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“A </a:t>
            </a:r>
            <a:r>
              <a:rPr lang="en-US" dirty="0" err="1" smtClean="0"/>
              <a:t>medida</a:t>
            </a:r>
            <a:r>
              <a:rPr lang="en-US" dirty="0" smtClean="0"/>
              <a:t> que el pueblo de Dios se </a:t>
            </a:r>
            <a:r>
              <a:rPr lang="en-US" dirty="0" err="1" smtClean="0"/>
              <a:t>acerca</a:t>
            </a:r>
            <a:r>
              <a:rPr lang="en-US" dirty="0" smtClean="0"/>
              <a:t> a los </a:t>
            </a:r>
            <a:r>
              <a:rPr lang="en-US" dirty="0" err="1" smtClean="0"/>
              <a:t>peligros</a:t>
            </a:r>
            <a:r>
              <a:rPr lang="en-US" dirty="0" smtClean="0"/>
              <a:t> de </a:t>
            </a:r>
            <a:r>
              <a:rPr lang="en-US" dirty="0" err="1" smtClean="0"/>
              <a:t>los</a:t>
            </a:r>
            <a:r>
              <a:rPr lang="en-US" dirty="0" smtClean="0"/>
              <a:t> </a:t>
            </a:r>
            <a:r>
              <a:rPr lang="en-US" dirty="0" err="1" smtClean="0"/>
              <a:t>últimos</a:t>
            </a:r>
            <a:r>
              <a:rPr lang="en-US" dirty="0" smtClean="0"/>
              <a:t> </a:t>
            </a:r>
            <a:r>
              <a:rPr lang="en-US" dirty="0" err="1" smtClean="0"/>
              <a:t>dias</a:t>
            </a:r>
            <a:r>
              <a:rPr lang="en-US" dirty="0" smtClean="0"/>
              <a:t>, </a:t>
            </a:r>
            <a:r>
              <a:rPr lang="en-US" dirty="0" err="1" smtClean="0"/>
              <a:t>Satanás</a:t>
            </a:r>
            <a:r>
              <a:rPr lang="en-US" dirty="0" smtClean="0"/>
              <a:t> </a:t>
            </a:r>
            <a:r>
              <a:rPr lang="en-US" dirty="0" err="1" smtClean="0"/>
              <a:t>sostiene</a:t>
            </a:r>
            <a:r>
              <a:rPr lang="en-US" dirty="0" smtClean="0"/>
              <a:t> </a:t>
            </a:r>
            <a:r>
              <a:rPr lang="en-US" dirty="0" err="1" smtClean="0"/>
              <a:t>fervientes</a:t>
            </a:r>
            <a:r>
              <a:rPr lang="en-US" dirty="0" smtClean="0"/>
              <a:t> </a:t>
            </a:r>
            <a:r>
              <a:rPr lang="en-US" dirty="0" err="1" smtClean="0"/>
              <a:t>consultas</a:t>
            </a:r>
            <a:r>
              <a:rPr lang="en-US" dirty="0" smtClean="0"/>
              <a:t> con </a:t>
            </a:r>
            <a:r>
              <a:rPr lang="en-US" dirty="0" err="1" smtClean="0"/>
              <a:t>sus</a:t>
            </a:r>
            <a:r>
              <a:rPr lang="en-US" dirty="0" smtClean="0"/>
              <a:t> </a:t>
            </a:r>
            <a:r>
              <a:rPr lang="en-US" dirty="0" err="1" smtClean="0"/>
              <a:t>ángeles</a:t>
            </a:r>
            <a:r>
              <a:rPr lang="en-US" dirty="0" smtClean="0"/>
              <a:t> en </a:t>
            </a:r>
            <a:r>
              <a:rPr lang="en-US" dirty="0" err="1" smtClean="0"/>
              <a:t>cuanto</a:t>
            </a:r>
            <a:r>
              <a:rPr lang="en-US" dirty="0" smtClean="0"/>
              <a:t> al plan de mayor </a:t>
            </a:r>
            <a:r>
              <a:rPr lang="en-US" dirty="0" err="1" smtClean="0"/>
              <a:t>éxito</a:t>
            </a:r>
            <a:r>
              <a:rPr lang="en-US" dirty="0" smtClean="0"/>
              <a:t> para </a:t>
            </a:r>
            <a:r>
              <a:rPr lang="en-US" dirty="0" err="1" smtClean="0"/>
              <a:t>derribar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fe</a:t>
            </a:r>
            <a:r>
              <a:rPr lang="en-US" dirty="0" smtClean="0"/>
              <a:t>”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507899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57200" y="1600200"/>
            <a:ext cx="8229600" cy="457200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en-US" sz="3600" dirty="0" smtClean="0"/>
              <a:t>El </a:t>
            </a:r>
            <a:r>
              <a:rPr lang="en-US" sz="3600" dirty="0" err="1" smtClean="0"/>
              <a:t>ve</a:t>
            </a:r>
            <a:r>
              <a:rPr lang="en-US" sz="3600" dirty="0" smtClean="0"/>
              <a:t> que las </a:t>
            </a:r>
            <a:r>
              <a:rPr lang="en-US" sz="3600" dirty="0" err="1" smtClean="0"/>
              <a:t>iglesias</a:t>
            </a:r>
            <a:r>
              <a:rPr lang="en-US" sz="3600" dirty="0" smtClean="0"/>
              <a:t> </a:t>
            </a:r>
            <a:r>
              <a:rPr lang="en-US" sz="3600" dirty="0" err="1" smtClean="0"/>
              <a:t>populares</a:t>
            </a:r>
            <a:r>
              <a:rPr lang="en-US" sz="3600" dirty="0" smtClean="0"/>
              <a:t> </a:t>
            </a:r>
            <a:r>
              <a:rPr lang="en-US" sz="3600" dirty="0" err="1" smtClean="0"/>
              <a:t>estan</a:t>
            </a:r>
            <a:r>
              <a:rPr lang="en-US" sz="3600" dirty="0" smtClean="0"/>
              <a:t> </a:t>
            </a:r>
            <a:r>
              <a:rPr lang="en-US" sz="3600" dirty="0" err="1" smtClean="0"/>
              <a:t>ya</a:t>
            </a:r>
            <a:r>
              <a:rPr lang="en-US" sz="3600" dirty="0" smtClean="0"/>
              <a:t> </a:t>
            </a:r>
            <a:r>
              <a:rPr lang="en-US" sz="3600" dirty="0" err="1" smtClean="0"/>
              <a:t>arrulladas</a:t>
            </a:r>
            <a:r>
              <a:rPr lang="en-US" sz="3600" dirty="0" smtClean="0"/>
              <a:t> para </a:t>
            </a:r>
            <a:r>
              <a:rPr lang="en-US" sz="3600" dirty="0" err="1" smtClean="0"/>
              <a:t>dormir</a:t>
            </a:r>
            <a:r>
              <a:rPr lang="en-US" sz="3600" dirty="0" smtClean="0"/>
              <a:t>…</a:t>
            </a:r>
            <a:r>
              <a:rPr lang="en-US" sz="3600" dirty="0" err="1" smtClean="0"/>
              <a:t>mediante</a:t>
            </a:r>
            <a:r>
              <a:rPr lang="en-US" sz="3600" dirty="0" smtClean="0"/>
              <a:t> </a:t>
            </a:r>
            <a:r>
              <a:rPr lang="en-US" sz="3600" dirty="0" err="1" smtClean="0"/>
              <a:t>milagros</a:t>
            </a:r>
            <a:r>
              <a:rPr lang="en-US" sz="3600" dirty="0" smtClean="0"/>
              <a:t> </a:t>
            </a:r>
            <a:r>
              <a:rPr lang="en-US" sz="3600" dirty="0" err="1" smtClean="0"/>
              <a:t>engañosos</a:t>
            </a:r>
            <a:r>
              <a:rPr lang="en-US" sz="3600" dirty="0" smtClean="0"/>
              <a:t> </a:t>
            </a:r>
            <a:r>
              <a:rPr lang="en-US" sz="3600" dirty="0" err="1" smtClean="0"/>
              <a:t>puede</a:t>
            </a:r>
            <a:r>
              <a:rPr lang="en-US" sz="3600" dirty="0" smtClean="0"/>
              <a:t> </a:t>
            </a:r>
            <a:r>
              <a:rPr lang="en-US" sz="3600" dirty="0" err="1" smtClean="0"/>
              <a:t>continuar</a:t>
            </a:r>
            <a:r>
              <a:rPr lang="en-US" sz="3600" dirty="0" smtClean="0"/>
              <a:t> </a:t>
            </a:r>
            <a:r>
              <a:rPr lang="en-US" sz="3600" dirty="0" err="1" smtClean="0"/>
              <a:t>teniéndolas</a:t>
            </a:r>
            <a:r>
              <a:rPr lang="en-US" sz="3600" dirty="0" smtClean="0"/>
              <a:t> </a:t>
            </a:r>
            <a:r>
              <a:rPr lang="en-US" sz="3600" dirty="0" err="1" smtClean="0"/>
              <a:t>bajo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dominio</a:t>
            </a:r>
            <a:r>
              <a:rPr lang="en-US" sz="3600" dirty="0" smtClean="0"/>
              <a:t>. </a:t>
            </a:r>
            <a:r>
              <a:rPr lang="en-US" sz="3600" dirty="0" err="1" smtClean="0"/>
              <a:t>Por</a:t>
            </a:r>
            <a:r>
              <a:rPr lang="en-US" sz="3600" dirty="0" smtClean="0"/>
              <a:t> lo </a:t>
            </a:r>
            <a:r>
              <a:rPr lang="en-US" sz="3600" dirty="0" err="1" smtClean="0"/>
              <a:t>tanto</a:t>
            </a:r>
            <a:r>
              <a:rPr lang="en-US" sz="3600" dirty="0" smtClean="0"/>
              <a:t> dirige a </a:t>
            </a:r>
            <a:r>
              <a:rPr lang="en-US" sz="3600" dirty="0" err="1" smtClean="0"/>
              <a:t>sus</a:t>
            </a:r>
            <a:r>
              <a:rPr lang="en-US" sz="3600" dirty="0" smtClean="0"/>
              <a:t> </a:t>
            </a:r>
            <a:r>
              <a:rPr lang="en-US" sz="3600" dirty="0" err="1" smtClean="0"/>
              <a:t>ángeles</a:t>
            </a:r>
            <a:r>
              <a:rPr lang="en-US" sz="3600" dirty="0" smtClean="0"/>
              <a:t> para que </a:t>
            </a:r>
            <a:r>
              <a:rPr lang="en-US" sz="3600" dirty="0" err="1" smtClean="0"/>
              <a:t>coloquen</a:t>
            </a:r>
            <a:r>
              <a:rPr lang="en-US" sz="3600" dirty="0" smtClean="0"/>
              <a:t> </a:t>
            </a:r>
            <a:r>
              <a:rPr lang="en-US" sz="3600" dirty="0" err="1" smtClean="0"/>
              <a:t>trampas</a:t>
            </a:r>
            <a:r>
              <a:rPr lang="en-US" sz="3600" dirty="0" smtClean="0"/>
              <a:t> </a:t>
            </a:r>
            <a:r>
              <a:rPr lang="en-US" sz="3600" dirty="0" err="1" smtClean="0"/>
              <a:t>especialmente</a:t>
            </a:r>
            <a:r>
              <a:rPr lang="en-US" sz="3600" dirty="0" smtClean="0"/>
              <a:t> </a:t>
            </a:r>
            <a:r>
              <a:rPr lang="en-US" sz="3600" dirty="0" err="1" smtClean="0"/>
              <a:t>destinada</a:t>
            </a:r>
            <a:r>
              <a:rPr lang="en-US" sz="3600" dirty="0" smtClean="0"/>
              <a:t> a los que </a:t>
            </a:r>
            <a:r>
              <a:rPr lang="en-US" sz="3600" dirty="0" err="1" smtClean="0"/>
              <a:t>esperan</a:t>
            </a:r>
            <a:r>
              <a:rPr lang="en-US" sz="3600" dirty="0" smtClean="0"/>
              <a:t> la </a:t>
            </a:r>
            <a:r>
              <a:rPr lang="en-US" sz="3600" dirty="0" err="1" smtClean="0"/>
              <a:t>segunda</a:t>
            </a:r>
            <a:r>
              <a:rPr lang="en-US" sz="3600" dirty="0" smtClean="0"/>
              <a:t> </a:t>
            </a:r>
            <a:r>
              <a:rPr lang="en-US" sz="3600" dirty="0" err="1" smtClean="0"/>
              <a:t>venida</a:t>
            </a:r>
            <a:r>
              <a:rPr lang="en-US" sz="3600" dirty="0" smtClean="0"/>
              <a:t> de Cristo y se </a:t>
            </a:r>
            <a:r>
              <a:rPr lang="en-US" sz="3600" dirty="0" err="1" smtClean="0"/>
              <a:t>esfuerzan</a:t>
            </a:r>
            <a:r>
              <a:rPr lang="en-US" sz="3600" dirty="0" smtClean="0"/>
              <a:t> </a:t>
            </a:r>
            <a:r>
              <a:rPr lang="en-US" sz="3600" dirty="0" err="1" smtClean="0"/>
              <a:t>por</a:t>
            </a:r>
            <a:r>
              <a:rPr lang="en-US" sz="3600" dirty="0" smtClean="0"/>
              <a:t> </a:t>
            </a:r>
            <a:r>
              <a:rPr lang="en-US" sz="3600" dirty="0" err="1" smtClean="0"/>
              <a:t>guardar</a:t>
            </a:r>
            <a:r>
              <a:rPr lang="en-US" sz="3600" dirty="0" smtClean="0"/>
              <a:t> </a:t>
            </a:r>
            <a:r>
              <a:rPr lang="en-US" sz="3600" dirty="0" err="1" smtClean="0"/>
              <a:t>todos</a:t>
            </a:r>
            <a:r>
              <a:rPr lang="en-US" sz="3600" dirty="0" smtClean="0"/>
              <a:t> los </a:t>
            </a:r>
            <a:r>
              <a:rPr lang="en-US" sz="3600" dirty="0" err="1" smtClean="0"/>
              <a:t>mandamientos</a:t>
            </a:r>
            <a:r>
              <a:rPr lang="en-US" sz="3600" dirty="0" smtClean="0"/>
              <a:t>”. (CMC, 160)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475826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762000"/>
            <a:ext cx="8153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dirty="0"/>
              <a:t> </a:t>
            </a:r>
            <a:r>
              <a:rPr lang="es-DO" sz="6000" dirty="0"/>
              <a:t>Este concepto de imagen e intimidad compartidas es fundamental</a:t>
            </a:r>
          </a:p>
          <a:p>
            <a:r>
              <a:rPr lang="es-DO" sz="6000" dirty="0"/>
              <a:t>en la comprensión del espíritu y dinámicas de la mayordomía bíblica.</a:t>
            </a:r>
          </a:p>
        </p:txBody>
      </p:sp>
    </p:spTree>
    <p:extLst>
      <p:ext uri="{BB962C8B-B14F-4D97-AF65-F5344CB8AC3E}">
        <p14:creationId xmlns:p14="http://schemas.microsoft.com/office/powerpoint/2010/main" val="274251590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14400" y="1905000"/>
            <a:ext cx="7187754" cy="54102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sz="3200" dirty="0" smtClean="0"/>
              <a:t>“Id, y </a:t>
            </a:r>
            <a:r>
              <a:rPr lang="en-US" sz="3200" dirty="0" err="1" smtClean="0"/>
              <a:t>haced</a:t>
            </a:r>
            <a:r>
              <a:rPr lang="en-US" sz="3200" dirty="0" smtClean="0"/>
              <a:t> </a:t>
            </a:r>
            <a:r>
              <a:rPr lang="en-US" sz="3200" dirty="0" err="1" smtClean="0"/>
              <a:t>que</a:t>
            </a:r>
            <a:r>
              <a:rPr lang="en-US" sz="3200" dirty="0" smtClean="0"/>
              <a:t> los </a:t>
            </a:r>
            <a:r>
              <a:rPr lang="en-US" sz="3200" dirty="0" err="1" smtClean="0"/>
              <a:t>poseedores</a:t>
            </a:r>
            <a:r>
              <a:rPr lang="en-US" sz="3200" dirty="0" smtClean="0"/>
              <a:t> de </a:t>
            </a:r>
            <a:r>
              <a:rPr lang="en-US" sz="3200" dirty="0" err="1" smtClean="0"/>
              <a:t>tierras</a:t>
            </a:r>
            <a:r>
              <a:rPr lang="en-US" sz="3200" dirty="0" smtClean="0"/>
              <a:t> y de </a:t>
            </a:r>
            <a:r>
              <a:rPr lang="en-US" sz="3200" dirty="0" err="1" smtClean="0"/>
              <a:t>dinero</a:t>
            </a:r>
            <a:r>
              <a:rPr lang="en-US" sz="3200" dirty="0" smtClean="0"/>
              <a:t> se </a:t>
            </a:r>
            <a:r>
              <a:rPr lang="en-US" sz="3200" dirty="0" err="1" smtClean="0"/>
              <a:t>embriaguen</a:t>
            </a:r>
            <a:r>
              <a:rPr lang="en-US" sz="3200" dirty="0" smtClean="0"/>
              <a:t> con los </a:t>
            </a:r>
            <a:r>
              <a:rPr lang="en-US" sz="3200" dirty="0" err="1" smtClean="0"/>
              <a:t>cuidados</a:t>
            </a:r>
            <a:r>
              <a:rPr lang="en-US" sz="3200" dirty="0" smtClean="0"/>
              <a:t> de </a:t>
            </a:r>
            <a:r>
              <a:rPr lang="en-US" sz="3200" dirty="0" err="1" smtClean="0"/>
              <a:t>esta</a:t>
            </a:r>
            <a:r>
              <a:rPr lang="en-US" sz="3200" dirty="0" smtClean="0"/>
              <a:t> </a:t>
            </a:r>
            <a:r>
              <a:rPr lang="en-US" sz="3200" dirty="0" err="1" smtClean="0"/>
              <a:t>vida</a:t>
            </a:r>
            <a:r>
              <a:rPr lang="en-US" sz="3200" dirty="0" smtClean="0"/>
              <a:t>. </a:t>
            </a:r>
            <a:r>
              <a:rPr lang="en-US" sz="3200" dirty="0" err="1" smtClean="0"/>
              <a:t>Presentad</a:t>
            </a:r>
            <a:r>
              <a:rPr lang="en-US" sz="3200" dirty="0" smtClean="0"/>
              <a:t> el </a:t>
            </a:r>
            <a:r>
              <a:rPr lang="en-US" sz="3200" dirty="0" err="1" smtClean="0"/>
              <a:t>mundo</a:t>
            </a:r>
            <a:r>
              <a:rPr lang="en-US" sz="3200" dirty="0" smtClean="0"/>
              <a:t> </a:t>
            </a:r>
            <a:r>
              <a:rPr lang="en-US" sz="3200" dirty="0" err="1" smtClean="0"/>
              <a:t>delante</a:t>
            </a:r>
            <a:r>
              <a:rPr lang="en-US" sz="3200" dirty="0" smtClean="0"/>
              <a:t> de los hombres en </a:t>
            </a:r>
            <a:r>
              <a:rPr lang="en-US" sz="3200" dirty="0" err="1" smtClean="0"/>
              <a:t>su</a:t>
            </a:r>
            <a:r>
              <a:rPr lang="en-US" sz="3200" dirty="0" smtClean="0"/>
              <a:t> </a:t>
            </a:r>
            <a:r>
              <a:rPr lang="en-US" sz="3200" dirty="0" err="1" smtClean="0"/>
              <a:t>luz</a:t>
            </a:r>
            <a:r>
              <a:rPr lang="en-US" sz="3200" dirty="0" smtClean="0"/>
              <a:t> mas </a:t>
            </a:r>
            <a:r>
              <a:rPr lang="en-US" sz="3200" dirty="0" err="1" smtClean="0"/>
              <a:t>atractiva</a:t>
            </a:r>
            <a:r>
              <a:rPr lang="en-US" sz="3200" dirty="0" smtClean="0"/>
              <a:t>, </a:t>
            </a:r>
            <a:r>
              <a:rPr lang="en-US" sz="3200" dirty="0" err="1" smtClean="0"/>
              <a:t>para</a:t>
            </a:r>
            <a:r>
              <a:rPr lang="en-US" sz="3200" dirty="0" smtClean="0"/>
              <a:t> </a:t>
            </a:r>
            <a:r>
              <a:rPr lang="en-US" sz="3200" dirty="0" err="1" smtClean="0"/>
              <a:t>que</a:t>
            </a:r>
            <a:r>
              <a:rPr lang="en-US" sz="3200" dirty="0" smtClean="0"/>
              <a:t> </a:t>
            </a:r>
            <a:r>
              <a:rPr lang="en-US" sz="3200" dirty="0" err="1" smtClean="0"/>
              <a:t>depongan</a:t>
            </a:r>
            <a:r>
              <a:rPr lang="en-US" sz="3200" dirty="0" smtClean="0"/>
              <a:t> </a:t>
            </a:r>
            <a:r>
              <a:rPr lang="en-US" sz="3200" dirty="0" err="1" smtClean="0"/>
              <a:t>su</a:t>
            </a:r>
            <a:r>
              <a:rPr lang="en-US" sz="3200" dirty="0" smtClean="0"/>
              <a:t> </a:t>
            </a:r>
            <a:r>
              <a:rPr lang="en-US" sz="3200" dirty="0" err="1" smtClean="0"/>
              <a:t>tesoro</a:t>
            </a:r>
            <a:r>
              <a:rPr lang="en-US" sz="3200" dirty="0" smtClean="0"/>
              <a:t> </a:t>
            </a:r>
            <a:r>
              <a:rPr lang="en-US" sz="3200" dirty="0" err="1" smtClean="0"/>
              <a:t>aqui</a:t>
            </a:r>
            <a:r>
              <a:rPr lang="en-US" sz="3200" dirty="0" smtClean="0"/>
              <a:t> y </a:t>
            </a:r>
            <a:r>
              <a:rPr lang="en-US" sz="3200" dirty="0" err="1" smtClean="0"/>
              <a:t>fijen</a:t>
            </a:r>
            <a:r>
              <a:rPr lang="en-US" sz="3200" dirty="0" smtClean="0"/>
              <a:t> </a:t>
            </a:r>
            <a:r>
              <a:rPr lang="en-US" sz="3200" dirty="0" err="1" smtClean="0"/>
              <a:t>sus</a:t>
            </a:r>
            <a:r>
              <a:rPr lang="en-US" sz="3200" dirty="0" smtClean="0"/>
              <a:t> </a:t>
            </a:r>
            <a:r>
              <a:rPr lang="en-US" sz="3200" dirty="0" err="1" smtClean="0"/>
              <a:t>afectos</a:t>
            </a:r>
            <a:r>
              <a:rPr lang="en-US" sz="3200" dirty="0" smtClean="0"/>
              <a:t> en </a:t>
            </a:r>
            <a:r>
              <a:rPr lang="en-US" sz="3200" dirty="0" err="1" smtClean="0"/>
              <a:t>las</a:t>
            </a:r>
            <a:r>
              <a:rPr lang="en-US" sz="3200" dirty="0" smtClean="0"/>
              <a:t> </a:t>
            </a:r>
            <a:r>
              <a:rPr lang="en-US" sz="3200" dirty="0" err="1" smtClean="0"/>
              <a:t>cosas</a:t>
            </a:r>
            <a:r>
              <a:rPr lang="en-US" sz="3200" dirty="0" smtClean="0"/>
              <a:t> </a:t>
            </a:r>
            <a:r>
              <a:rPr lang="en-US" sz="3200" dirty="0" err="1" smtClean="0"/>
              <a:t>terrenales</a:t>
            </a:r>
            <a:r>
              <a:rPr lang="en-US" sz="3200" dirty="0" smtClean="0"/>
              <a:t>.</a:t>
            </a:r>
          </a:p>
          <a:p>
            <a:r>
              <a:rPr lang="en-US" sz="7200" dirty="0" smtClean="0"/>
              <a:t> 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317945900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04800"/>
            <a:ext cx="8382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“</a:t>
            </a:r>
            <a:r>
              <a:rPr lang="en-US" sz="4000" dirty="0" err="1" smtClean="0"/>
              <a:t>Debemos</a:t>
            </a:r>
            <a:r>
              <a:rPr lang="en-US" sz="4000" dirty="0" smtClean="0"/>
              <a:t> </a:t>
            </a:r>
            <a:r>
              <a:rPr lang="en-US" sz="4000" dirty="0" err="1" smtClean="0"/>
              <a:t>hacer</a:t>
            </a:r>
            <a:r>
              <a:rPr lang="en-US" sz="4000" dirty="0" smtClean="0"/>
              <a:t> </a:t>
            </a:r>
            <a:r>
              <a:rPr lang="en-US" sz="4000" dirty="0" err="1" smtClean="0"/>
              <a:t>todo</a:t>
            </a:r>
            <a:r>
              <a:rPr lang="en-US" sz="4000" dirty="0" smtClean="0"/>
              <a:t> lo </a:t>
            </a:r>
            <a:r>
              <a:rPr lang="en-US" sz="4000" dirty="0" err="1" smtClean="0"/>
              <a:t>que</a:t>
            </a:r>
            <a:r>
              <a:rPr lang="en-US" sz="4000" dirty="0" smtClean="0"/>
              <a:t> </a:t>
            </a:r>
            <a:r>
              <a:rPr lang="en-US" sz="4000" dirty="0" err="1" smtClean="0"/>
              <a:t>podamos</a:t>
            </a:r>
            <a:r>
              <a:rPr lang="en-US" sz="4000" dirty="0" smtClean="0"/>
              <a:t> </a:t>
            </a:r>
            <a:r>
              <a:rPr lang="en-US" sz="4000" dirty="0" err="1" smtClean="0"/>
              <a:t>para</a:t>
            </a:r>
            <a:r>
              <a:rPr lang="en-US" sz="4000" dirty="0" smtClean="0"/>
              <a:t> </a:t>
            </a:r>
            <a:r>
              <a:rPr lang="en-US" sz="4000" dirty="0" err="1" smtClean="0"/>
              <a:t>impedir</a:t>
            </a:r>
            <a:r>
              <a:rPr lang="en-US" sz="4000" dirty="0" smtClean="0"/>
              <a:t> </a:t>
            </a:r>
            <a:r>
              <a:rPr lang="en-US" sz="4000" dirty="0" err="1" smtClean="0"/>
              <a:t>que</a:t>
            </a:r>
            <a:r>
              <a:rPr lang="en-US" sz="4000" dirty="0" smtClean="0"/>
              <a:t> los </a:t>
            </a:r>
            <a:r>
              <a:rPr lang="en-US" sz="4000" dirty="0" err="1" smtClean="0"/>
              <a:t>que</a:t>
            </a:r>
            <a:r>
              <a:rPr lang="en-US" sz="4000" dirty="0" smtClean="0"/>
              <a:t> </a:t>
            </a:r>
            <a:r>
              <a:rPr lang="en-US" sz="4000" dirty="0" err="1" smtClean="0"/>
              <a:t>trabajan</a:t>
            </a:r>
            <a:r>
              <a:rPr lang="en-US" sz="4000" dirty="0" smtClean="0"/>
              <a:t> en </a:t>
            </a:r>
          </a:p>
          <a:p>
            <a:r>
              <a:rPr lang="en-US" sz="4000" dirty="0" smtClean="0"/>
              <a:t>la causa de Dios </a:t>
            </a:r>
            <a:r>
              <a:rPr lang="en-US" sz="4000" dirty="0" err="1" smtClean="0"/>
              <a:t>obtengan</a:t>
            </a:r>
            <a:r>
              <a:rPr lang="en-US" sz="4000" dirty="0" smtClean="0"/>
              <a:t> </a:t>
            </a:r>
            <a:r>
              <a:rPr lang="en-US" sz="4000" dirty="0" err="1" smtClean="0"/>
              <a:t>medios</a:t>
            </a:r>
            <a:r>
              <a:rPr lang="en-US" sz="4000" dirty="0" smtClean="0"/>
              <a:t> para </a:t>
            </a:r>
            <a:r>
              <a:rPr lang="en-US" sz="4000" dirty="0" err="1" smtClean="0"/>
              <a:t>usar</a:t>
            </a:r>
            <a:r>
              <a:rPr lang="en-US" sz="4000" dirty="0" smtClean="0"/>
              <a:t> contra </a:t>
            </a:r>
            <a:r>
              <a:rPr lang="en-US" sz="4000" dirty="0" err="1" smtClean="0"/>
              <a:t>nosotros</a:t>
            </a:r>
            <a:r>
              <a:rPr lang="en-US" sz="4000" dirty="0" smtClean="0"/>
              <a:t>. </a:t>
            </a:r>
            <a:r>
              <a:rPr lang="en-US" sz="4000" dirty="0" err="1" smtClean="0"/>
              <a:t>Mantened</a:t>
            </a:r>
            <a:r>
              <a:rPr lang="en-US" sz="4000" dirty="0" smtClean="0"/>
              <a:t> el </a:t>
            </a:r>
            <a:r>
              <a:rPr lang="en-US" sz="4000" dirty="0" err="1"/>
              <a:t>d</a:t>
            </a:r>
            <a:r>
              <a:rPr lang="en-US" sz="4000" dirty="0" err="1" smtClean="0"/>
              <a:t>inero</a:t>
            </a:r>
            <a:r>
              <a:rPr lang="en-US" sz="4000" dirty="0" smtClean="0"/>
              <a:t> en </a:t>
            </a:r>
            <a:r>
              <a:rPr lang="en-US" sz="4000" dirty="0" err="1" smtClean="0"/>
              <a:t>nuestras</a:t>
            </a:r>
            <a:r>
              <a:rPr lang="en-US" sz="4000" dirty="0" smtClean="0"/>
              <a:t> </a:t>
            </a:r>
            <a:r>
              <a:rPr lang="en-US" sz="4000" dirty="0" err="1" smtClean="0"/>
              <a:t>filas</a:t>
            </a:r>
            <a:r>
              <a:rPr lang="en-US" sz="4000" dirty="0" smtClean="0"/>
              <a:t>. </a:t>
            </a:r>
            <a:r>
              <a:rPr lang="en-US" sz="4000" dirty="0" err="1" smtClean="0"/>
              <a:t>Cuanto</a:t>
            </a:r>
            <a:r>
              <a:rPr lang="en-US" sz="4000" dirty="0" smtClean="0"/>
              <a:t> </a:t>
            </a:r>
            <a:r>
              <a:rPr lang="en-US" sz="4000" dirty="0" err="1" smtClean="0"/>
              <a:t>más</a:t>
            </a:r>
            <a:r>
              <a:rPr lang="en-US" sz="4000" dirty="0" smtClean="0"/>
              <a:t> </a:t>
            </a:r>
            <a:r>
              <a:rPr lang="en-US" sz="4000" dirty="0" err="1" smtClean="0"/>
              <a:t>medios</a:t>
            </a:r>
            <a:r>
              <a:rPr lang="en-US" sz="4000" dirty="0" smtClean="0"/>
              <a:t> </a:t>
            </a:r>
            <a:r>
              <a:rPr lang="en-US" sz="4000" dirty="0" err="1" smtClean="0"/>
              <a:t>obtengan</a:t>
            </a:r>
            <a:r>
              <a:rPr lang="en-US" sz="4000" dirty="0" smtClean="0"/>
              <a:t> </a:t>
            </a:r>
            <a:r>
              <a:rPr lang="en-US" sz="4000" dirty="0" err="1" smtClean="0"/>
              <a:t>ellos</a:t>
            </a:r>
            <a:r>
              <a:rPr lang="en-US" sz="4000" dirty="0" smtClean="0"/>
              <a:t>, mas </a:t>
            </a:r>
            <a:r>
              <a:rPr lang="en-US" sz="4000" dirty="0" err="1" smtClean="0"/>
              <a:t>perjudicaran</a:t>
            </a:r>
            <a:r>
              <a:rPr lang="en-US" sz="4000" dirty="0" smtClean="0"/>
              <a:t> </a:t>
            </a:r>
            <a:r>
              <a:rPr lang="en-US" sz="4000" dirty="0" err="1"/>
              <a:t>n</a:t>
            </a:r>
            <a:r>
              <a:rPr lang="en-US" sz="4000" dirty="0" err="1" smtClean="0"/>
              <a:t>uestro</a:t>
            </a:r>
            <a:r>
              <a:rPr lang="en-US" sz="4000" dirty="0" smtClean="0"/>
              <a:t> </a:t>
            </a:r>
            <a:r>
              <a:rPr lang="en-US" sz="4000" dirty="0" err="1" smtClean="0"/>
              <a:t>reino</a:t>
            </a:r>
            <a:r>
              <a:rPr lang="en-US" sz="4000" dirty="0" smtClean="0"/>
              <a:t> </a:t>
            </a:r>
            <a:r>
              <a:rPr lang="en-US" sz="4000" dirty="0" err="1" smtClean="0"/>
              <a:t>arrebatándonos</a:t>
            </a:r>
            <a:r>
              <a:rPr lang="en-US" sz="4000" dirty="0" smtClean="0"/>
              <a:t> </a:t>
            </a:r>
            <a:r>
              <a:rPr lang="en-US" sz="4000" dirty="0" err="1" smtClean="0"/>
              <a:t>nuestros</a:t>
            </a:r>
            <a:r>
              <a:rPr lang="en-US" sz="4000" dirty="0" smtClean="0"/>
              <a:t> </a:t>
            </a:r>
            <a:r>
              <a:rPr lang="en-US" sz="4000" dirty="0" err="1" smtClean="0"/>
              <a:t>subditos</a:t>
            </a:r>
            <a:r>
              <a:rPr lang="en-US" sz="4000" dirty="0" smtClean="0"/>
              <a:t>”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68280398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9847" y="468923"/>
            <a:ext cx="8333154" cy="507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“</a:t>
            </a:r>
            <a:r>
              <a:rPr lang="en-US" sz="3600" dirty="0" err="1" smtClean="0"/>
              <a:t>Preocupadlos</a:t>
            </a:r>
            <a:r>
              <a:rPr lang="en-US" sz="3600" dirty="0" smtClean="0"/>
              <a:t> mas </a:t>
            </a:r>
            <a:r>
              <a:rPr lang="en-US" sz="3600" dirty="0" err="1" smtClean="0"/>
              <a:t>por</a:t>
            </a:r>
            <a:r>
              <a:rPr lang="en-US" sz="3600" dirty="0" smtClean="0"/>
              <a:t> el </a:t>
            </a:r>
            <a:r>
              <a:rPr lang="en-US" sz="3600" dirty="0" err="1" smtClean="0"/>
              <a:t>dinero</a:t>
            </a:r>
            <a:r>
              <a:rPr lang="en-US" sz="3600" dirty="0" smtClean="0"/>
              <a:t> que </a:t>
            </a:r>
            <a:r>
              <a:rPr lang="en-US" sz="3600" dirty="0" err="1" smtClean="0"/>
              <a:t>por</a:t>
            </a:r>
            <a:r>
              <a:rPr lang="en-US" sz="3600" dirty="0" smtClean="0"/>
              <a:t> la </a:t>
            </a:r>
            <a:r>
              <a:rPr lang="en-US" sz="3600" dirty="0" err="1" smtClean="0"/>
              <a:t>edificacion</a:t>
            </a:r>
            <a:r>
              <a:rPr lang="en-US" sz="3600" dirty="0" smtClean="0"/>
              <a:t> del </a:t>
            </a:r>
            <a:r>
              <a:rPr lang="en-US" sz="3600" dirty="0" err="1" smtClean="0"/>
              <a:t>reino</a:t>
            </a:r>
            <a:r>
              <a:rPr lang="en-US" sz="3600" dirty="0" smtClean="0"/>
              <a:t> de Cristo y la </a:t>
            </a:r>
            <a:r>
              <a:rPr lang="en-US" sz="3600" dirty="0" err="1" smtClean="0"/>
              <a:t>difusión</a:t>
            </a:r>
            <a:r>
              <a:rPr lang="en-US" sz="3600" dirty="0" smtClean="0"/>
              <a:t> </a:t>
            </a:r>
            <a:r>
              <a:rPr lang="en-US" sz="3600" dirty="0"/>
              <a:t>d</a:t>
            </a:r>
            <a:r>
              <a:rPr lang="en-US" sz="3600" dirty="0" smtClean="0"/>
              <a:t>e las </a:t>
            </a:r>
            <a:r>
              <a:rPr lang="en-US" sz="3600" dirty="0" err="1" smtClean="0"/>
              <a:t>verdades</a:t>
            </a:r>
            <a:r>
              <a:rPr lang="en-US" sz="3600" dirty="0" smtClean="0"/>
              <a:t> que </a:t>
            </a:r>
            <a:r>
              <a:rPr lang="en-US" sz="3600" dirty="0" err="1" smtClean="0"/>
              <a:t>nosotros</a:t>
            </a:r>
            <a:r>
              <a:rPr lang="en-US" sz="3600" dirty="0" smtClean="0"/>
              <a:t> </a:t>
            </a:r>
            <a:r>
              <a:rPr lang="en-US" sz="3600" dirty="0" err="1" smtClean="0"/>
              <a:t>odiamos</a:t>
            </a:r>
            <a:r>
              <a:rPr lang="en-US" sz="3600" dirty="0" smtClean="0"/>
              <a:t>, y no </a:t>
            </a:r>
            <a:r>
              <a:rPr lang="en-US" sz="3600" dirty="0" err="1" smtClean="0"/>
              <a:t>necesitamos</a:t>
            </a:r>
            <a:r>
              <a:rPr lang="en-US" sz="3600" dirty="0" smtClean="0"/>
              <a:t> </a:t>
            </a:r>
            <a:r>
              <a:rPr lang="en-US" sz="3600" dirty="0" err="1" smtClean="0"/>
              <a:t>temer</a:t>
            </a:r>
            <a:r>
              <a:rPr lang="en-US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influencia</a:t>
            </a:r>
            <a:r>
              <a:rPr lang="en-US" sz="3600" dirty="0" smtClean="0"/>
              <a:t>; </a:t>
            </a:r>
            <a:r>
              <a:rPr lang="en-US" sz="3600" dirty="0" err="1" smtClean="0"/>
              <a:t>porque</a:t>
            </a:r>
            <a:r>
              <a:rPr lang="en-US" sz="3600" dirty="0"/>
              <a:t> </a:t>
            </a:r>
            <a:r>
              <a:rPr lang="en-US" sz="3600" dirty="0" err="1"/>
              <a:t>s</a:t>
            </a:r>
            <a:r>
              <a:rPr lang="en-US" sz="3600" dirty="0" err="1" smtClean="0"/>
              <a:t>abemos</a:t>
            </a:r>
            <a:r>
              <a:rPr lang="en-US" sz="3600" dirty="0" smtClean="0"/>
              <a:t> que </a:t>
            </a:r>
            <a:r>
              <a:rPr lang="en-US" sz="3600" dirty="0" err="1" smtClean="0"/>
              <a:t>toda</a:t>
            </a:r>
            <a:r>
              <a:rPr lang="en-US" sz="3600" dirty="0" smtClean="0"/>
              <a:t> persona </a:t>
            </a:r>
            <a:r>
              <a:rPr lang="en-US" sz="3600" dirty="0" err="1" smtClean="0"/>
              <a:t>egoista</a:t>
            </a:r>
            <a:r>
              <a:rPr lang="en-US" sz="3600" dirty="0" smtClean="0"/>
              <a:t> y </a:t>
            </a:r>
            <a:r>
              <a:rPr lang="en-US" sz="3600" dirty="0" err="1" smtClean="0"/>
              <a:t>codiciosa</a:t>
            </a:r>
            <a:r>
              <a:rPr lang="en-US" sz="3600" dirty="0" smtClean="0"/>
              <a:t> </a:t>
            </a:r>
            <a:r>
              <a:rPr lang="en-US" sz="3600" dirty="0" err="1" smtClean="0"/>
              <a:t>caerá</a:t>
            </a:r>
            <a:r>
              <a:rPr lang="en-US" sz="3600" dirty="0" smtClean="0"/>
              <a:t> </a:t>
            </a:r>
            <a:r>
              <a:rPr lang="en-US" sz="3600" dirty="0" err="1" smtClean="0"/>
              <a:t>bajo</a:t>
            </a:r>
            <a:r>
              <a:rPr lang="en-US" sz="3600" dirty="0" smtClean="0"/>
              <a:t> </a:t>
            </a:r>
            <a:r>
              <a:rPr lang="en-US" sz="3600" dirty="0" err="1" smtClean="0"/>
              <a:t>nuestro</a:t>
            </a:r>
            <a:r>
              <a:rPr lang="en-US" sz="3600" dirty="0" smtClean="0"/>
              <a:t> </a:t>
            </a:r>
            <a:r>
              <a:rPr lang="en-US" sz="3600" dirty="0" err="1" smtClean="0"/>
              <a:t>poder</a:t>
            </a:r>
            <a:r>
              <a:rPr lang="en-US" sz="3600" dirty="0" smtClean="0"/>
              <a:t>, y </a:t>
            </a:r>
            <a:r>
              <a:rPr lang="en-US" sz="3600" dirty="0" err="1" smtClean="0"/>
              <a:t>finalmente</a:t>
            </a:r>
            <a:r>
              <a:rPr lang="en-US" sz="3600" dirty="0"/>
              <a:t> </a:t>
            </a:r>
            <a:r>
              <a:rPr lang="en-US" sz="3600" dirty="0" err="1" smtClean="0"/>
              <a:t>será</a:t>
            </a:r>
            <a:r>
              <a:rPr lang="en-US" sz="3600" dirty="0" smtClean="0"/>
              <a:t> </a:t>
            </a:r>
            <a:r>
              <a:rPr lang="en-US" sz="3600" dirty="0" err="1" smtClean="0"/>
              <a:t>separada</a:t>
            </a:r>
            <a:r>
              <a:rPr lang="en-US" sz="3600" dirty="0" smtClean="0"/>
              <a:t> del pueblo de Dios” (</a:t>
            </a:r>
            <a:r>
              <a:rPr lang="en-US" sz="3600" dirty="0" err="1" smtClean="0"/>
              <a:t>Testimonio</a:t>
            </a:r>
            <a:r>
              <a:rPr lang="en-US" sz="3600" dirty="0" smtClean="0"/>
              <a:t> para los </a:t>
            </a:r>
            <a:r>
              <a:rPr lang="en-US" sz="3600" dirty="0" err="1" smtClean="0"/>
              <a:t>Ministros</a:t>
            </a:r>
            <a:r>
              <a:rPr lang="en-US" sz="3600" dirty="0" smtClean="0"/>
              <a:t>, 480, 482)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6197177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914400"/>
            <a:ext cx="8534400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‘</a:t>
            </a:r>
            <a:r>
              <a:rPr lang="en-US" sz="3600" dirty="0" err="1" smtClean="0"/>
              <a:t>Satanás</a:t>
            </a:r>
            <a:r>
              <a:rPr lang="en-US" sz="3600" dirty="0" smtClean="0"/>
              <a:t> ha </a:t>
            </a:r>
            <a:r>
              <a:rPr lang="en-US" sz="3600" dirty="0" err="1" smtClean="0"/>
              <a:t>destruido</a:t>
            </a:r>
            <a:r>
              <a:rPr lang="en-US" sz="3600" dirty="0" smtClean="0"/>
              <a:t> a </a:t>
            </a:r>
            <a:r>
              <a:rPr lang="en-US" sz="3600" dirty="0" err="1" smtClean="0"/>
              <a:t>muchas</a:t>
            </a:r>
            <a:r>
              <a:rPr lang="en-US" sz="3600" dirty="0" smtClean="0"/>
              <a:t> almas </a:t>
            </a:r>
            <a:r>
              <a:rPr lang="en-US" sz="3600" dirty="0" err="1" smtClean="0"/>
              <a:t>induciéndolas</a:t>
            </a:r>
            <a:r>
              <a:rPr lang="en-US" sz="3600" dirty="0" smtClean="0"/>
              <a:t> a </a:t>
            </a:r>
            <a:r>
              <a:rPr lang="en-US" sz="3600" dirty="0" err="1" smtClean="0"/>
              <a:t>colocarse</a:t>
            </a:r>
            <a:r>
              <a:rPr lang="en-US" sz="3600" dirty="0" smtClean="0"/>
              <a:t> en el </a:t>
            </a:r>
            <a:r>
              <a:rPr lang="en-US" sz="3600" dirty="0" err="1" smtClean="0"/>
              <a:t>terreno</a:t>
            </a:r>
            <a:r>
              <a:rPr lang="en-US" sz="3600" dirty="0" smtClean="0"/>
              <a:t> de la </a:t>
            </a:r>
          </a:p>
          <a:p>
            <a:r>
              <a:rPr lang="en-US" sz="3600" dirty="0" err="1" smtClean="0"/>
              <a:t>Tentación</a:t>
            </a:r>
            <a:r>
              <a:rPr lang="en-US" sz="3600" dirty="0" smtClean="0"/>
              <a:t>. Se </a:t>
            </a:r>
            <a:r>
              <a:rPr lang="en-US" sz="3600" dirty="0" err="1" smtClean="0"/>
              <a:t>aproxima</a:t>
            </a:r>
            <a:r>
              <a:rPr lang="en-US" sz="3600" dirty="0" smtClean="0"/>
              <a:t> a </a:t>
            </a:r>
            <a:r>
              <a:rPr lang="en-US" sz="3600" dirty="0" err="1" smtClean="0"/>
              <a:t>ellas</a:t>
            </a:r>
            <a:r>
              <a:rPr lang="en-US" sz="3600" dirty="0" smtClean="0"/>
              <a:t> </a:t>
            </a:r>
            <a:r>
              <a:rPr lang="en-US" sz="3600" dirty="0" err="1" smtClean="0"/>
              <a:t>tal</a:t>
            </a:r>
            <a:r>
              <a:rPr lang="en-US" sz="3600" dirty="0" smtClean="0"/>
              <a:t> </a:t>
            </a:r>
            <a:r>
              <a:rPr lang="en-US" sz="3600" dirty="0" err="1" smtClean="0"/>
              <a:t>como</a:t>
            </a:r>
            <a:r>
              <a:rPr lang="en-US" sz="3600" dirty="0" smtClean="0"/>
              <a:t> lo </a:t>
            </a:r>
            <a:r>
              <a:rPr lang="en-US" sz="3600" dirty="0" err="1" smtClean="0"/>
              <a:t>hizo</a:t>
            </a:r>
            <a:r>
              <a:rPr lang="en-US" sz="3600" dirty="0" smtClean="0"/>
              <a:t> con Cristo, </a:t>
            </a:r>
            <a:r>
              <a:rPr lang="en-US" sz="3600" dirty="0" err="1" smtClean="0"/>
              <a:t>tentándolas</a:t>
            </a:r>
            <a:r>
              <a:rPr lang="en-US" sz="3600" dirty="0" smtClean="0"/>
              <a:t> a </a:t>
            </a:r>
            <a:r>
              <a:rPr lang="en-US" sz="3600" dirty="0" err="1" smtClean="0"/>
              <a:t>amar</a:t>
            </a:r>
            <a:r>
              <a:rPr lang="en-US" sz="3600" dirty="0" smtClean="0"/>
              <a:t> al </a:t>
            </a:r>
            <a:r>
              <a:rPr lang="en-US" sz="3600" dirty="0" err="1" smtClean="0"/>
              <a:t>mundo</a:t>
            </a:r>
            <a:r>
              <a:rPr lang="en-US" sz="3600" dirty="0" smtClean="0"/>
              <a:t>; les  dice que </a:t>
            </a:r>
            <a:r>
              <a:rPr lang="en-US" sz="3600" dirty="0" err="1" smtClean="0"/>
              <a:t>pueden</a:t>
            </a:r>
            <a:r>
              <a:rPr lang="en-US" sz="3600" dirty="0" smtClean="0"/>
              <a:t> </a:t>
            </a:r>
            <a:r>
              <a:rPr lang="en-US" sz="3600" dirty="0" err="1" smtClean="0"/>
              <a:t>invertir</a:t>
            </a:r>
            <a:r>
              <a:rPr lang="en-US" sz="3600" dirty="0" smtClean="0"/>
              <a:t> con </a:t>
            </a:r>
            <a:r>
              <a:rPr lang="en-US" sz="3600" dirty="0" err="1" smtClean="0"/>
              <a:t>provecho</a:t>
            </a:r>
            <a:r>
              <a:rPr lang="en-US" sz="3600" dirty="0" smtClean="0"/>
              <a:t> en </a:t>
            </a:r>
            <a:r>
              <a:rPr lang="en-US" sz="3600" dirty="0" err="1" smtClean="0"/>
              <a:t>esto</a:t>
            </a:r>
            <a:r>
              <a:rPr lang="en-US" sz="3600" dirty="0" smtClean="0"/>
              <a:t> o en </a:t>
            </a:r>
            <a:r>
              <a:rPr lang="en-US" sz="3600" dirty="0" err="1" smtClean="0"/>
              <a:t>aquella</a:t>
            </a:r>
            <a:r>
              <a:rPr lang="en-US" sz="3600" dirty="0" smtClean="0"/>
              <a:t> </a:t>
            </a:r>
            <a:r>
              <a:rPr lang="en-US" sz="3600" dirty="0" err="1" smtClean="0"/>
              <a:t>empresa</a:t>
            </a:r>
            <a:r>
              <a:rPr lang="en-US" sz="3600" dirty="0" smtClean="0"/>
              <a:t>, y </a:t>
            </a:r>
            <a:r>
              <a:rPr lang="en-US" sz="3600" dirty="0" err="1" smtClean="0"/>
              <a:t>ellas</a:t>
            </a:r>
            <a:r>
              <a:rPr lang="en-US" sz="3600" dirty="0" smtClean="0"/>
              <a:t> </a:t>
            </a:r>
            <a:r>
              <a:rPr lang="en-US" sz="3600" dirty="0" err="1" smtClean="0"/>
              <a:t>obedecen</a:t>
            </a:r>
            <a:r>
              <a:rPr lang="en-US" sz="3600" dirty="0"/>
              <a:t> d</a:t>
            </a:r>
            <a:r>
              <a:rPr lang="en-US" sz="3600" dirty="0" smtClean="0"/>
              <a:t>e </a:t>
            </a:r>
            <a:r>
              <a:rPr lang="en-US" sz="3600" dirty="0" err="1" smtClean="0"/>
              <a:t>buena</a:t>
            </a:r>
            <a:r>
              <a:rPr lang="en-US" sz="3600" dirty="0" smtClean="0"/>
              <a:t> </a:t>
            </a:r>
            <a:r>
              <a:rPr lang="en-US" sz="3600" dirty="0" err="1" smtClean="0"/>
              <a:t>fe</a:t>
            </a:r>
            <a:r>
              <a:rPr lang="en-US" sz="3600" dirty="0" smtClean="0"/>
              <a:t> </a:t>
            </a:r>
            <a:r>
              <a:rPr lang="en-US" sz="3600" dirty="0" err="1" smtClean="0"/>
              <a:t>sus</a:t>
            </a:r>
            <a:r>
              <a:rPr lang="en-US" sz="3600" dirty="0"/>
              <a:t> </a:t>
            </a:r>
            <a:r>
              <a:rPr lang="en-US" sz="3600" dirty="0" err="1" smtClean="0"/>
              <a:t>insinuaciones</a:t>
            </a:r>
            <a:r>
              <a:rPr lang="en-US" sz="3600" dirty="0" smtClean="0"/>
              <a:t>” (CMC, 250)</a:t>
            </a:r>
          </a:p>
        </p:txBody>
      </p:sp>
    </p:spTree>
    <p:extLst>
      <p:ext uri="{BB962C8B-B14F-4D97-AF65-F5344CB8AC3E}">
        <p14:creationId xmlns:p14="http://schemas.microsoft.com/office/powerpoint/2010/main" val="243362833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838200"/>
            <a:ext cx="85344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“</a:t>
            </a:r>
            <a:r>
              <a:rPr lang="en-US" sz="2800" dirty="0" err="1" smtClean="0"/>
              <a:t>Muchas</a:t>
            </a:r>
            <a:r>
              <a:rPr lang="en-US" sz="2800" dirty="0" smtClean="0"/>
              <a:t> personas, </a:t>
            </a:r>
            <a:r>
              <a:rPr lang="en-US" sz="2800" dirty="0" err="1" smtClean="0"/>
              <a:t>obrando</a:t>
            </a:r>
            <a:r>
              <a:rPr lang="en-US" sz="2800" dirty="0" smtClean="0"/>
              <a:t> a </a:t>
            </a:r>
            <a:r>
              <a:rPr lang="en-US" sz="2800" dirty="0" err="1" smtClean="0"/>
              <a:t>conciencia</a:t>
            </a:r>
            <a:r>
              <a:rPr lang="en-US" sz="2800" dirty="0" smtClean="0"/>
              <a:t>, </a:t>
            </a:r>
            <a:r>
              <a:rPr lang="en-US" sz="2800" dirty="0" err="1" smtClean="0"/>
              <a:t>han</a:t>
            </a:r>
            <a:r>
              <a:rPr lang="en-US" sz="2800" dirty="0" smtClean="0"/>
              <a:t> </a:t>
            </a:r>
            <a:r>
              <a:rPr lang="en-US" sz="2800" dirty="0" err="1" smtClean="0"/>
              <a:t>prestado</a:t>
            </a:r>
            <a:r>
              <a:rPr lang="en-US" sz="2800" dirty="0" smtClean="0"/>
              <a:t> </a:t>
            </a:r>
            <a:r>
              <a:rPr lang="en-US" sz="2800" dirty="0" err="1" smtClean="0"/>
              <a:t>su</a:t>
            </a:r>
            <a:r>
              <a:rPr lang="en-US" sz="2800" dirty="0" smtClean="0"/>
              <a:t> </a:t>
            </a:r>
            <a:r>
              <a:rPr lang="en-US" sz="2800" dirty="0" err="1" smtClean="0"/>
              <a:t>dinero</a:t>
            </a:r>
            <a:r>
              <a:rPr lang="en-US" sz="2800" dirty="0" smtClean="0"/>
              <a:t> a </a:t>
            </a:r>
            <a:r>
              <a:rPr lang="en-US" sz="2800" dirty="0" err="1" smtClean="0"/>
              <a:t>nuestras</a:t>
            </a:r>
            <a:r>
              <a:rPr lang="en-US" sz="2800" dirty="0" smtClean="0"/>
              <a:t> </a:t>
            </a:r>
            <a:r>
              <a:rPr lang="en-US" sz="2800" dirty="0" err="1" smtClean="0"/>
              <a:t>instituciones</a:t>
            </a:r>
            <a:r>
              <a:rPr lang="en-US" sz="2800" dirty="0" smtClean="0"/>
              <a:t>, a fin de que </a:t>
            </a:r>
            <a:r>
              <a:rPr lang="en-US" sz="2800" dirty="0" err="1" smtClean="0"/>
              <a:t>éste</a:t>
            </a:r>
            <a:r>
              <a:rPr lang="en-US" sz="2800" dirty="0" smtClean="0"/>
              <a:t> </a:t>
            </a:r>
            <a:r>
              <a:rPr lang="en-US" sz="2800" dirty="0" err="1" smtClean="0"/>
              <a:t>fuese</a:t>
            </a:r>
            <a:r>
              <a:rPr lang="en-US" sz="2800" dirty="0" smtClean="0"/>
              <a:t> </a:t>
            </a:r>
            <a:r>
              <a:rPr lang="en-US" sz="2800" dirty="0" err="1" smtClean="0"/>
              <a:t>empleado</a:t>
            </a:r>
            <a:r>
              <a:rPr lang="en-US" sz="2800" dirty="0" smtClean="0"/>
              <a:t> para </a:t>
            </a:r>
            <a:r>
              <a:rPr lang="en-US" sz="2800" dirty="0" err="1" smtClean="0"/>
              <a:t>hacer</a:t>
            </a:r>
            <a:r>
              <a:rPr lang="en-US" sz="2800" dirty="0" smtClean="0"/>
              <a:t> </a:t>
            </a:r>
            <a:r>
              <a:rPr lang="en-US" sz="2800" dirty="0" err="1" smtClean="0"/>
              <a:t>una</a:t>
            </a:r>
            <a:r>
              <a:rPr lang="en-US" sz="2800" dirty="0" smtClean="0"/>
              <a:t> </a:t>
            </a:r>
            <a:r>
              <a:rPr lang="en-US" sz="2800" dirty="0" err="1" smtClean="0"/>
              <a:t>buena</a:t>
            </a:r>
            <a:r>
              <a:rPr lang="en-US" sz="2800" dirty="0" smtClean="0"/>
              <a:t> </a:t>
            </a:r>
            <a:r>
              <a:rPr lang="en-US" sz="2800" dirty="0" err="1" smtClean="0"/>
              <a:t>obra</a:t>
            </a:r>
            <a:r>
              <a:rPr lang="en-US" sz="2800" dirty="0" smtClean="0"/>
              <a:t> para el Maestro. Pero </a:t>
            </a:r>
            <a:r>
              <a:rPr lang="en-US" sz="2800" dirty="0" err="1" smtClean="0"/>
              <a:t>Satanás</a:t>
            </a:r>
            <a:r>
              <a:rPr lang="en-US" sz="2800" dirty="0" smtClean="0"/>
              <a:t> pone en </a:t>
            </a:r>
            <a:r>
              <a:rPr lang="en-US" sz="2800" dirty="0" err="1" smtClean="0"/>
              <a:t>obra</a:t>
            </a:r>
            <a:r>
              <a:rPr lang="en-US" sz="2800" dirty="0" smtClean="0"/>
              <a:t> </a:t>
            </a:r>
            <a:r>
              <a:rPr lang="en-US" sz="2800" dirty="0" err="1" smtClean="0"/>
              <a:t>proyectos</a:t>
            </a:r>
            <a:r>
              <a:rPr lang="en-US" sz="2800" dirty="0" smtClean="0"/>
              <a:t> que </a:t>
            </a:r>
            <a:r>
              <a:rPr lang="en-US" sz="2800" dirty="0" err="1" smtClean="0"/>
              <a:t>produciran</a:t>
            </a:r>
            <a:r>
              <a:rPr lang="en-US" sz="2800" dirty="0" smtClean="0"/>
              <a:t> en las </a:t>
            </a:r>
            <a:r>
              <a:rPr lang="en-US" sz="2800" dirty="0" err="1" smtClean="0"/>
              <a:t>mentes</a:t>
            </a:r>
            <a:r>
              <a:rPr lang="en-US" sz="2800" dirty="0" smtClean="0"/>
              <a:t> de </a:t>
            </a:r>
            <a:r>
              <a:rPr lang="en-US" sz="2800" dirty="0" err="1" smtClean="0"/>
              <a:t>nuestros</a:t>
            </a:r>
            <a:r>
              <a:rPr lang="en-US" sz="2800" dirty="0" smtClean="0"/>
              <a:t> </a:t>
            </a:r>
            <a:r>
              <a:rPr lang="en-US" sz="2800" dirty="0" err="1" smtClean="0"/>
              <a:t>hermanos</a:t>
            </a:r>
            <a:r>
              <a:rPr lang="en-US" sz="2800" dirty="0" smtClean="0"/>
              <a:t> </a:t>
            </a:r>
          </a:p>
          <a:p>
            <a:r>
              <a:rPr lang="en-US" sz="2800" dirty="0" smtClean="0"/>
              <a:t>Un gran </a:t>
            </a:r>
            <a:r>
              <a:rPr lang="en-US" sz="2800" dirty="0" err="1" smtClean="0"/>
              <a:t>deseo</a:t>
            </a:r>
            <a:r>
              <a:rPr lang="en-US" sz="2800" dirty="0" smtClean="0"/>
              <a:t> de </a:t>
            </a:r>
            <a:r>
              <a:rPr lang="en-US" sz="2800" dirty="0" err="1" smtClean="0"/>
              <a:t>probar</a:t>
            </a:r>
            <a:r>
              <a:rPr lang="en-US" sz="2800" dirty="0" smtClean="0"/>
              <a:t> </a:t>
            </a:r>
            <a:r>
              <a:rPr lang="en-US" sz="2800" dirty="0" err="1" smtClean="0"/>
              <a:t>fortuna</a:t>
            </a:r>
            <a:r>
              <a:rPr lang="en-US" sz="2800" dirty="0" smtClean="0"/>
              <a:t>, </a:t>
            </a:r>
            <a:r>
              <a:rPr lang="en-US" sz="2800" dirty="0" err="1" smtClean="0"/>
              <a:t>tal</a:t>
            </a:r>
            <a:r>
              <a:rPr lang="en-US" sz="2800" dirty="0" smtClean="0"/>
              <a:t> </a:t>
            </a:r>
            <a:r>
              <a:rPr lang="en-US" sz="2800" dirty="0" err="1" smtClean="0"/>
              <a:t>como</a:t>
            </a:r>
            <a:r>
              <a:rPr lang="en-US" sz="2800" dirty="0" smtClean="0"/>
              <a:t> en la </a:t>
            </a:r>
            <a:r>
              <a:rPr lang="en-US" sz="2800" dirty="0" err="1" smtClean="0"/>
              <a:t>lotería</a:t>
            </a:r>
            <a:r>
              <a:rPr lang="en-US" sz="2800" dirty="0" smtClean="0"/>
              <a:t>. Uno y </a:t>
            </a:r>
            <a:r>
              <a:rPr lang="en-US" sz="2800" dirty="0" err="1" smtClean="0"/>
              <a:t>luego</a:t>
            </a:r>
            <a:r>
              <a:rPr lang="en-US" sz="2800" dirty="0" smtClean="0"/>
              <a:t> </a:t>
            </a:r>
            <a:r>
              <a:rPr lang="en-US" sz="2800" dirty="0" err="1" smtClean="0"/>
              <a:t>otro</a:t>
            </a:r>
            <a:r>
              <a:rPr lang="en-US" sz="2800" dirty="0" smtClean="0"/>
              <a:t> son </a:t>
            </a:r>
            <a:r>
              <a:rPr lang="en-US" sz="2800" dirty="0" err="1" smtClean="0"/>
              <a:t>halagados</a:t>
            </a:r>
            <a:r>
              <a:rPr lang="en-US" sz="2800" dirty="0" smtClean="0"/>
              <a:t> </a:t>
            </a:r>
            <a:r>
              <a:rPr lang="en-US" sz="2800" dirty="0" err="1" smtClean="0"/>
              <a:t>por</a:t>
            </a:r>
            <a:r>
              <a:rPr lang="en-US" sz="2800" dirty="0" smtClean="0"/>
              <a:t> </a:t>
            </a:r>
            <a:r>
              <a:rPr lang="en-US" sz="2800" dirty="0" err="1"/>
              <a:t>u</a:t>
            </a:r>
            <a:r>
              <a:rPr lang="en-US" sz="2800" dirty="0" err="1" smtClean="0"/>
              <a:t>na</a:t>
            </a:r>
            <a:r>
              <a:rPr lang="en-US" sz="2800" dirty="0" smtClean="0"/>
              <a:t> </a:t>
            </a:r>
            <a:r>
              <a:rPr lang="en-US" sz="2800" dirty="0" err="1" smtClean="0"/>
              <a:t>esperanza</a:t>
            </a:r>
            <a:r>
              <a:rPr lang="en-US" sz="2800" dirty="0" smtClean="0"/>
              <a:t> de </a:t>
            </a:r>
            <a:r>
              <a:rPr lang="en-US" sz="2800" dirty="0" err="1" smtClean="0"/>
              <a:t>ganancia</a:t>
            </a:r>
            <a:r>
              <a:rPr lang="en-US" sz="2800" dirty="0" smtClean="0"/>
              <a:t> </a:t>
            </a:r>
            <a:r>
              <a:rPr lang="en-US" sz="2800" dirty="0" err="1" smtClean="0"/>
              <a:t>financiera</a:t>
            </a:r>
            <a:r>
              <a:rPr lang="en-US" sz="2800" dirty="0" smtClean="0"/>
              <a:t> </a:t>
            </a:r>
            <a:r>
              <a:rPr lang="en-US" sz="2800" dirty="0" err="1" smtClean="0"/>
              <a:t>si</a:t>
            </a:r>
            <a:r>
              <a:rPr lang="en-US" sz="2800" dirty="0" smtClean="0"/>
              <a:t> </a:t>
            </a:r>
            <a:r>
              <a:rPr lang="en-US" sz="2800" dirty="0" err="1" smtClean="0"/>
              <a:t>invierten</a:t>
            </a:r>
            <a:r>
              <a:rPr lang="en-US" sz="2800" dirty="0" smtClean="0"/>
              <a:t> </a:t>
            </a:r>
            <a:r>
              <a:rPr lang="en-US" sz="2800" dirty="0" err="1" smtClean="0"/>
              <a:t>su</a:t>
            </a:r>
            <a:r>
              <a:rPr lang="en-US" sz="2800" dirty="0" smtClean="0"/>
              <a:t> </a:t>
            </a:r>
            <a:r>
              <a:rPr lang="en-US" sz="2800" dirty="0" err="1" smtClean="0"/>
              <a:t>dinero</a:t>
            </a:r>
            <a:r>
              <a:rPr lang="en-US" sz="2800" dirty="0" smtClean="0"/>
              <a:t> en </a:t>
            </a:r>
            <a:r>
              <a:rPr lang="en-US" sz="2800" dirty="0" err="1" smtClean="0"/>
              <a:t>terrenos</a:t>
            </a:r>
            <a:r>
              <a:rPr lang="en-US" sz="2800" dirty="0" smtClean="0"/>
              <a:t>; de </a:t>
            </a:r>
            <a:r>
              <a:rPr lang="en-US" sz="2800" dirty="0" err="1" smtClean="0"/>
              <a:t>manera</a:t>
            </a:r>
            <a:r>
              <a:rPr lang="en-US" sz="2800" dirty="0" smtClean="0"/>
              <a:t> que </a:t>
            </a:r>
            <a:r>
              <a:rPr lang="en-US" sz="2800" dirty="0" err="1"/>
              <a:t>r</a:t>
            </a:r>
            <a:r>
              <a:rPr lang="en-US" sz="2800" dirty="0" err="1" smtClean="0"/>
              <a:t>etiran</a:t>
            </a:r>
            <a:r>
              <a:rPr lang="en-US" sz="2800" dirty="0" smtClean="0"/>
              <a:t> </a:t>
            </a:r>
            <a:r>
              <a:rPr lang="en-US" sz="2800" dirty="0" err="1" smtClean="0"/>
              <a:t>sus</a:t>
            </a:r>
            <a:r>
              <a:rPr lang="en-US" sz="2800" dirty="0" smtClean="0"/>
              <a:t> </a:t>
            </a:r>
            <a:r>
              <a:rPr lang="en-US" sz="2800" dirty="0" err="1" smtClean="0"/>
              <a:t>recursos</a:t>
            </a:r>
            <a:r>
              <a:rPr lang="en-US" sz="2800" dirty="0" smtClean="0"/>
              <a:t> de </a:t>
            </a:r>
            <a:r>
              <a:rPr lang="en-US" sz="2800" dirty="0" err="1" smtClean="0"/>
              <a:t>nuestras</a:t>
            </a:r>
            <a:r>
              <a:rPr lang="en-US" sz="2800" dirty="0" smtClean="0"/>
              <a:t> </a:t>
            </a:r>
            <a:r>
              <a:rPr lang="en-US" sz="2800" dirty="0" err="1" smtClean="0"/>
              <a:t>instituciones</a:t>
            </a:r>
            <a:r>
              <a:rPr lang="en-US" sz="2800" dirty="0" smtClean="0"/>
              <a:t> y los </a:t>
            </a:r>
            <a:r>
              <a:rPr lang="en-US" sz="2800" dirty="0" err="1" smtClean="0"/>
              <a:t>sepultan</a:t>
            </a:r>
            <a:r>
              <a:rPr lang="en-US" sz="2800" dirty="0" smtClean="0"/>
              <a:t> en la </a:t>
            </a:r>
            <a:r>
              <a:rPr lang="en-US" sz="2800" dirty="0" err="1" smtClean="0"/>
              <a:t>tierra</a:t>
            </a:r>
            <a:r>
              <a:rPr lang="en-US" sz="2800" dirty="0" smtClean="0"/>
              <a:t>, </a:t>
            </a:r>
            <a:r>
              <a:rPr lang="en-US" sz="2800" dirty="0" err="1" smtClean="0"/>
              <a:t>donde</a:t>
            </a:r>
            <a:r>
              <a:rPr lang="en-US" sz="2800" dirty="0"/>
              <a:t> </a:t>
            </a:r>
            <a:r>
              <a:rPr lang="en-US" sz="2800" dirty="0" smtClean="0"/>
              <a:t>la causa del </a:t>
            </a:r>
            <a:r>
              <a:rPr lang="en-US" sz="2800" dirty="0" err="1" smtClean="0"/>
              <a:t>Señor</a:t>
            </a:r>
            <a:r>
              <a:rPr lang="en-US" sz="2800" dirty="0" smtClean="0"/>
              <a:t> no </a:t>
            </a:r>
            <a:r>
              <a:rPr lang="en-US" sz="2800" dirty="0" err="1" smtClean="0"/>
              <a:t>recibe</a:t>
            </a:r>
            <a:r>
              <a:rPr lang="en-US" sz="2800" dirty="0" smtClean="0"/>
              <a:t> </a:t>
            </a:r>
            <a:r>
              <a:rPr lang="en-US" sz="2800" dirty="0" err="1" smtClean="0"/>
              <a:t>ningún</a:t>
            </a:r>
            <a:r>
              <a:rPr lang="en-US" sz="2800" dirty="0" smtClean="0"/>
              <a:t> </a:t>
            </a:r>
            <a:r>
              <a:rPr lang="en-US" sz="2800" dirty="0" err="1" smtClean="0"/>
              <a:t>beneficio</a:t>
            </a:r>
            <a:r>
              <a:rPr lang="en-US" sz="4000" dirty="0" smtClean="0"/>
              <a:t>”</a:t>
            </a:r>
            <a:r>
              <a:rPr lang="en-US" sz="2800" dirty="0" smtClean="0"/>
              <a:t>. (CMC 252)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8284424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1692" y="609600"/>
            <a:ext cx="856370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Luego</a:t>
            </a:r>
            <a:r>
              <a:rPr lang="en-US" sz="3200" dirty="0" smtClean="0"/>
              <a:t>, </a:t>
            </a:r>
            <a:r>
              <a:rPr lang="en-US" sz="3200" dirty="0" err="1" smtClean="0"/>
              <a:t>si</a:t>
            </a:r>
            <a:r>
              <a:rPr lang="en-US" sz="3200" dirty="0" smtClean="0"/>
              <a:t> </a:t>
            </a:r>
            <a:r>
              <a:rPr lang="en-US" sz="3200" dirty="0" err="1" smtClean="0"/>
              <a:t>alguno</a:t>
            </a:r>
            <a:r>
              <a:rPr lang="en-US" sz="3200" dirty="0" smtClean="0"/>
              <a:t> de </a:t>
            </a:r>
            <a:r>
              <a:rPr lang="en-US" sz="3200" dirty="0" err="1" smtClean="0"/>
              <a:t>ellos</a:t>
            </a:r>
            <a:r>
              <a:rPr lang="en-US" sz="3200" dirty="0" smtClean="0"/>
              <a:t> </a:t>
            </a:r>
            <a:r>
              <a:rPr lang="en-US" sz="3200" dirty="0" err="1" smtClean="0"/>
              <a:t>tiene</a:t>
            </a:r>
            <a:r>
              <a:rPr lang="en-US" sz="3200" dirty="0" smtClean="0"/>
              <a:t> </a:t>
            </a:r>
            <a:r>
              <a:rPr lang="en-US" sz="3200" dirty="0" err="1" smtClean="0"/>
              <a:t>éxito</a:t>
            </a:r>
            <a:r>
              <a:rPr lang="en-US" sz="3200" dirty="0" smtClean="0"/>
              <a:t>, </a:t>
            </a:r>
            <a:r>
              <a:rPr lang="en-US" sz="3200" dirty="0" err="1" smtClean="0"/>
              <a:t>queda</a:t>
            </a:r>
            <a:r>
              <a:rPr lang="en-US" sz="3200" dirty="0" smtClean="0"/>
              <a:t> tan </a:t>
            </a:r>
            <a:r>
              <a:rPr lang="en-US" sz="3200" dirty="0" err="1" smtClean="0"/>
              <a:t>alborozado</a:t>
            </a:r>
            <a:r>
              <a:rPr lang="en-US" sz="3200" dirty="0" smtClean="0"/>
              <a:t> </a:t>
            </a:r>
            <a:r>
              <a:rPr lang="en-US" sz="3200" dirty="0" err="1" smtClean="0"/>
              <a:t>por</a:t>
            </a:r>
            <a:r>
              <a:rPr lang="en-US" sz="3200" dirty="0" smtClean="0"/>
              <a:t> el </a:t>
            </a:r>
            <a:r>
              <a:rPr lang="en-US" sz="3200" dirty="0" err="1" smtClean="0"/>
              <a:t>hecho</a:t>
            </a:r>
            <a:r>
              <a:rPr lang="en-US" sz="3200" dirty="0" smtClean="0"/>
              <a:t> de </a:t>
            </a:r>
            <a:r>
              <a:rPr lang="en-US" sz="3200" dirty="0" err="1" smtClean="0"/>
              <a:t>haber</a:t>
            </a:r>
            <a:r>
              <a:rPr lang="en-US" sz="3200" dirty="0" smtClean="0"/>
              <a:t> </a:t>
            </a:r>
            <a:r>
              <a:rPr lang="en-US" sz="3200" dirty="0" err="1" smtClean="0"/>
              <a:t>ganado</a:t>
            </a:r>
            <a:r>
              <a:rPr lang="en-US" sz="3200" dirty="0"/>
              <a:t> </a:t>
            </a:r>
            <a:r>
              <a:rPr lang="en-US" sz="3200" dirty="0" err="1"/>
              <a:t>a</a:t>
            </a:r>
            <a:r>
              <a:rPr lang="en-US" sz="3200" dirty="0" err="1" smtClean="0"/>
              <a:t>lgunos</a:t>
            </a:r>
            <a:r>
              <a:rPr lang="en-US" sz="3200" dirty="0" smtClean="0"/>
              <a:t> </a:t>
            </a:r>
            <a:r>
              <a:rPr lang="en-US" sz="3200" dirty="0" err="1" smtClean="0"/>
              <a:t>pocos</a:t>
            </a:r>
            <a:r>
              <a:rPr lang="en-US" sz="3200" dirty="0" smtClean="0"/>
              <a:t> </a:t>
            </a:r>
            <a:r>
              <a:rPr lang="en-US" sz="3200" dirty="0" err="1" smtClean="0"/>
              <a:t>cientos</a:t>
            </a:r>
            <a:r>
              <a:rPr lang="en-US" sz="3200" dirty="0" smtClean="0"/>
              <a:t> de </a:t>
            </a:r>
            <a:r>
              <a:rPr lang="en-US" sz="3200" dirty="0" err="1" smtClean="0"/>
              <a:t>dólares</a:t>
            </a:r>
            <a:r>
              <a:rPr lang="en-US" sz="3200" dirty="0" smtClean="0"/>
              <a:t> que decide </a:t>
            </a:r>
            <a:r>
              <a:rPr lang="en-US" sz="3200" dirty="0" err="1" smtClean="0"/>
              <a:t>seguir</a:t>
            </a:r>
            <a:r>
              <a:rPr lang="en-US" sz="3200" dirty="0" smtClean="0"/>
              <a:t> </a:t>
            </a:r>
            <a:r>
              <a:rPr lang="en-US" sz="3200" dirty="0" err="1" smtClean="0"/>
              <a:t>tratando</a:t>
            </a:r>
            <a:r>
              <a:rPr lang="en-US" sz="3200" dirty="0" smtClean="0"/>
              <a:t> de </a:t>
            </a:r>
            <a:r>
              <a:rPr lang="en-US" sz="3200" dirty="0" err="1" smtClean="0"/>
              <a:t>obtener</a:t>
            </a:r>
            <a:r>
              <a:rPr lang="en-US" sz="3200" dirty="0" smtClean="0"/>
              <a:t> mas </a:t>
            </a:r>
            <a:r>
              <a:rPr lang="en-US" sz="3200" dirty="0" err="1" smtClean="0"/>
              <a:t>dinero</a:t>
            </a:r>
            <a:r>
              <a:rPr lang="en-US" sz="3200" dirty="0" smtClean="0"/>
              <a:t> </a:t>
            </a:r>
            <a:r>
              <a:rPr lang="en-US" sz="3200" dirty="0" err="1" smtClean="0"/>
              <a:t>si</a:t>
            </a:r>
            <a:r>
              <a:rPr lang="en-US" sz="3200" dirty="0" smtClean="0"/>
              <a:t> </a:t>
            </a:r>
            <a:r>
              <a:rPr lang="en-US" sz="3200" dirty="0" err="1" smtClean="0"/>
              <a:t>es</a:t>
            </a:r>
            <a:r>
              <a:rPr lang="en-US" sz="3200" dirty="0"/>
              <a:t> q</a:t>
            </a:r>
            <a:r>
              <a:rPr lang="en-US" sz="3200" dirty="0" smtClean="0"/>
              <a:t>ue </a:t>
            </a:r>
            <a:r>
              <a:rPr lang="en-US" sz="3200" dirty="0" err="1" smtClean="0"/>
              <a:t>puede</a:t>
            </a:r>
            <a:r>
              <a:rPr lang="en-US" sz="3200" dirty="0" smtClean="0"/>
              <a:t>. </a:t>
            </a:r>
            <a:r>
              <a:rPr lang="en-US" sz="3200" dirty="0" err="1" smtClean="0"/>
              <a:t>Sigue</a:t>
            </a:r>
            <a:r>
              <a:rPr lang="en-US" sz="3200" dirty="0" smtClean="0"/>
              <a:t> </a:t>
            </a:r>
            <a:r>
              <a:rPr lang="en-US" sz="3200" dirty="0" err="1" smtClean="0"/>
              <a:t>inviertiendo</a:t>
            </a:r>
            <a:r>
              <a:rPr lang="en-US" sz="3200" dirty="0" smtClean="0"/>
              <a:t> en </a:t>
            </a:r>
            <a:r>
              <a:rPr lang="en-US" sz="3200" dirty="0" err="1" smtClean="0"/>
              <a:t>bienes</a:t>
            </a:r>
            <a:r>
              <a:rPr lang="en-US" sz="3200" dirty="0" smtClean="0"/>
              <a:t> </a:t>
            </a:r>
            <a:r>
              <a:rPr lang="en-US" sz="3200" dirty="0" err="1" smtClean="0"/>
              <a:t>raíces</a:t>
            </a:r>
            <a:r>
              <a:rPr lang="en-US" sz="3200" dirty="0" smtClean="0"/>
              <a:t> o en minas. Y </a:t>
            </a:r>
            <a:r>
              <a:rPr lang="en-US" sz="3200" dirty="0" err="1" smtClean="0"/>
              <a:t>asi</a:t>
            </a:r>
            <a:r>
              <a:rPr lang="en-US" sz="3200" dirty="0" smtClean="0"/>
              <a:t> </a:t>
            </a:r>
            <a:r>
              <a:rPr lang="en-US" sz="3200" dirty="0" err="1" smtClean="0"/>
              <a:t>es</a:t>
            </a:r>
            <a:r>
              <a:rPr lang="en-US" sz="3200" dirty="0" smtClean="0"/>
              <a:t> </a:t>
            </a:r>
            <a:r>
              <a:rPr lang="en-US" sz="3200" dirty="0" err="1" smtClean="0"/>
              <a:t>como</a:t>
            </a:r>
            <a:r>
              <a:rPr lang="en-US" sz="3200" dirty="0" smtClean="0"/>
              <a:t> el </a:t>
            </a:r>
            <a:r>
              <a:rPr lang="en-US" sz="3200" dirty="0" err="1" smtClean="0"/>
              <a:t>proyecto</a:t>
            </a:r>
            <a:r>
              <a:rPr lang="en-US" sz="3200" dirty="0" smtClean="0"/>
              <a:t> de </a:t>
            </a:r>
            <a:r>
              <a:rPr lang="en-US" sz="3200" dirty="0" err="1" smtClean="0"/>
              <a:t>Satanás</a:t>
            </a:r>
            <a:r>
              <a:rPr lang="en-US" sz="3200" dirty="0" smtClean="0"/>
              <a:t> </a:t>
            </a:r>
            <a:r>
              <a:rPr lang="en-US" sz="3200" dirty="0" err="1" smtClean="0"/>
              <a:t>tiene</a:t>
            </a:r>
            <a:r>
              <a:rPr lang="en-US" sz="3200" dirty="0" smtClean="0"/>
              <a:t> </a:t>
            </a:r>
            <a:r>
              <a:rPr lang="en-US" sz="3200" dirty="0" err="1" smtClean="0"/>
              <a:t>éxito</a:t>
            </a:r>
            <a:r>
              <a:rPr lang="en-US" sz="3200" dirty="0" smtClean="0"/>
              <a:t>, </a:t>
            </a:r>
            <a:r>
              <a:rPr lang="en-US" sz="3200" dirty="0" err="1" smtClean="0"/>
              <a:t>porque</a:t>
            </a:r>
            <a:r>
              <a:rPr lang="en-US" sz="3200" dirty="0" smtClean="0"/>
              <a:t> en </a:t>
            </a:r>
            <a:r>
              <a:rPr lang="en-US" sz="3200" dirty="0" err="1" smtClean="0"/>
              <a:t>lugar</a:t>
            </a:r>
            <a:r>
              <a:rPr lang="en-US" sz="3200" dirty="0" smtClean="0"/>
              <a:t> de </a:t>
            </a:r>
            <a:r>
              <a:rPr lang="en-US" sz="3200" dirty="0" err="1" smtClean="0"/>
              <a:t>fluir</a:t>
            </a:r>
            <a:r>
              <a:rPr lang="en-US" sz="3200" dirty="0" smtClean="0"/>
              <a:t> los </a:t>
            </a:r>
            <a:r>
              <a:rPr lang="en-US" sz="3200" dirty="0" err="1" smtClean="0"/>
              <a:t>fondos</a:t>
            </a:r>
            <a:r>
              <a:rPr lang="en-US" sz="3200" dirty="0" smtClean="0"/>
              <a:t> </a:t>
            </a:r>
            <a:r>
              <a:rPr lang="en-US" sz="3200" dirty="0" err="1" smtClean="0"/>
              <a:t>hacia</a:t>
            </a:r>
            <a:r>
              <a:rPr lang="en-US" sz="3200" dirty="0" smtClean="0"/>
              <a:t> la </a:t>
            </a:r>
            <a:r>
              <a:rPr lang="en-US" sz="3200" dirty="0" err="1" smtClean="0"/>
              <a:t>tesorería</a:t>
            </a:r>
            <a:r>
              <a:rPr lang="en-US" sz="3200" dirty="0" smtClean="0"/>
              <a:t>, </a:t>
            </a:r>
            <a:r>
              <a:rPr lang="en-US" sz="3200" dirty="0" err="1" smtClean="0"/>
              <a:t>estos</a:t>
            </a:r>
            <a:r>
              <a:rPr lang="en-US" sz="3200" dirty="0" smtClean="0"/>
              <a:t> son </a:t>
            </a:r>
            <a:r>
              <a:rPr lang="en-US" sz="3200" dirty="0" err="1"/>
              <a:t>r</a:t>
            </a:r>
            <a:r>
              <a:rPr lang="en-US" sz="3200" dirty="0" err="1" smtClean="0"/>
              <a:t>etirados</a:t>
            </a:r>
            <a:r>
              <a:rPr lang="en-US" sz="3200" dirty="0" smtClean="0"/>
              <a:t> de </a:t>
            </a:r>
            <a:r>
              <a:rPr lang="en-US" sz="3200" dirty="0" err="1" smtClean="0"/>
              <a:t>nuestras</a:t>
            </a:r>
            <a:r>
              <a:rPr lang="en-US" sz="3200" dirty="0" smtClean="0"/>
              <a:t> </a:t>
            </a:r>
            <a:r>
              <a:rPr lang="en-US" sz="3200" dirty="0" err="1" smtClean="0"/>
              <a:t>instituciones</a:t>
            </a:r>
            <a:r>
              <a:rPr lang="en-US" sz="3200" dirty="0" smtClean="0"/>
              <a:t> a fin de que </a:t>
            </a:r>
            <a:r>
              <a:rPr lang="en-US" sz="3200" dirty="0" err="1" smtClean="0"/>
              <a:t>sus</a:t>
            </a:r>
            <a:r>
              <a:rPr lang="en-US" sz="3200" dirty="0" smtClean="0"/>
              <a:t> </a:t>
            </a:r>
            <a:r>
              <a:rPr lang="en-US" sz="3200" dirty="0" err="1" smtClean="0"/>
              <a:t>dueños</a:t>
            </a:r>
            <a:r>
              <a:rPr lang="en-US" sz="3200" dirty="0" smtClean="0"/>
              <a:t> </a:t>
            </a:r>
            <a:r>
              <a:rPr lang="en-US" sz="3200" dirty="0" err="1" smtClean="0"/>
              <a:t>prueben</a:t>
            </a:r>
            <a:r>
              <a:rPr lang="en-US" sz="3200" dirty="0" smtClean="0"/>
              <a:t> </a:t>
            </a:r>
            <a:r>
              <a:rPr lang="en-US" sz="3200" dirty="0" err="1" smtClean="0"/>
              <a:t>fortuna</a:t>
            </a:r>
            <a:r>
              <a:rPr lang="en-US" sz="3200" dirty="0" smtClean="0"/>
              <a:t> en el </a:t>
            </a:r>
            <a:r>
              <a:rPr lang="en-US" sz="3200" dirty="0" err="1" smtClean="0"/>
              <a:t>negocio</a:t>
            </a:r>
            <a:r>
              <a:rPr lang="en-US" sz="3200" dirty="0" smtClean="0"/>
              <a:t> de las minas o de la </a:t>
            </a:r>
            <a:r>
              <a:rPr lang="en-US" sz="3200" dirty="0" err="1" smtClean="0"/>
              <a:t>especulación</a:t>
            </a:r>
            <a:r>
              <a:rPr lang="en-US" sz="3200" dirty="0" smtClean="0"/>
              <a:t> con </a:t>
            </a:r>
            <a:r>
              <a:rPr lang="en-US" sz="3200" dirty="0" err="1" smtClean="0"/>
              <a:t>terrenos</a:t>
            </a:r>
            <a:r>
              <a:rPr lang="en-US" sz="3200" dirty="0" smtClean="0"/>
              <a:t>. (CMC. </a:t>
            </a:r>
            <a:r>
              <a:rPr lang="en-US" sz="3200" dirty="0" err="1" smtClean="0"/>
              <a:t>Pag</a:t>
            </a:r>
            <a:r>
              <a:rPr lang="en-US" sz="3200" dirty="0" smtClean="0"/>
              <a:t>. 252)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601354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228600"/>
            <a:ext cx="8763000" cy="6001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“Una </a:t>
            </a:r>
            <a:r>
              <a:rPr lang="en-US" sz="3200" dirty="0" err="1" smtClean="0"/>
              <a:t>vez</a:t>
            </a:r>
            <a:r>
              <a:rPr lang="en-US" sz="3200" dirty="0" smtClean="0"/>
              <a:t> </a:t>
            </a:r>
            <a:r>
              <a:rPr lang="en-US" sz="3200" dirty="0" err="1" smtClean="0"/>
              <a:t>tras</a:t>
            </a:r>
            <a:r>
              <a:rPr lang="en-US" sz="3200" dirty="0" smtClean="0"/>
              <a:t> </a:t>
            </a:r>
            <a:r>
              <a:rPr lang="en-US" sz="3200" dirty="0" err="1" smtClean="0"/>
              <a:t>otra</a:t>
            </a:r>
            <a:r>
              <a:rPr lang="en-US" sz="3200" dirty="0" smtClean="0"/>
              <a:t> </a:t>
            </a:r>
            <a:r>
              <a:rPr lang="en-US" sz="3200" dirty="0" err="1" smtClean="0"/>
              <a:t>usted</a:t>
            </a:r>
            <a:r>
              <a:rPr lang="en-US" sz="3200" dirty="0" smtClean="0"/>
              <a:t> se ha </a:t>
            </a:r>
            <a:r>
              <a:rPr lang="en-US" sz="3200" dirty="0" err="1" smtClean="0"/>
              <a:t>dedicado</a:t>
            </a:r>
            <a:r>
              <a:rPr lang="en-US" sz="3200" dirty="0" smtClean="0"/>
              <a:t> a </a:t>
            </a:r>
            <a:r>
              <a:rPr lang="en-US" sz="3200" dirty="0" err="1" smtClean="0"/>
              <a:t>describir</a:t>
            </a:r>
            <a:r>
              <a:rPr lang="en-US" sz="3200" dirty="0" smtClean="0"/>
              <a:t> las </a:t>
            </a:r>
            <a:r>
              <a:rPr lang="en-US" sz="3200" dirty="0" err="1" smtClean="0"/>
              <a:t>ventajas</a:t>
            </a:r>
            <a:r>
              <a:rPr lang="en-US" sz="3200" dirty="0" smtClean="0"/>
              <a:t> de </a:t>
            </a:r>
            <a:r>
              <a:rPr lang="en-US" sz="3200" dirty="0" err="1" smtClean="0"/>
              <a:t>estas</a:t>
            </a:r>
            <a:r>
              <a:rPr lang="en-US" sz="3200" dirty="0" smtClean="0"/>
              <a:t> </a:t>
            </a:r>
            <a:r>
              <a:rPr lang="en-US" sz="3200" dirty="0" err="1" smtClean="0"/>
              <a:t>empresas</a:t>
            </a:r>
            <a:r>
              <a:rPr lang="en-US" sz="3200" dirty="0" smtClean="0"/>
              <a:t>; y </a:t>
            </a:r>
            <a:r>
              <a:rPr lang="en-US" sz="3200" dirty="0" err="1"/>
              <a:t>d</a:t>
            </a:r>
            <a:r>
              <a:rPr lang="en-US" sz="3200" dirty="0" err="1" smtClean="0"/>
              <a:t>escribir</a:t>
            </a:r>
            <a:r>
              <a:rPr lang="en-US" sz="3200" dirty="0" smtClean="0"/>
              <a:t> las </a:t>
            </a:r>
            <a:r>
              <a:rPr lang="en-US" sz="3200" dirty="0" err="1" smtClean="0"/>
              <a:t>ventajas</a:t>
            </a:r>
            <a:r>
              <a:rPr lang="en-US" sz="3200" dirty="0" smtClean="0"/>
              <a:t> de </a:t>
            </a:r>
            <a:r>
              <a:rPr lang="en-US" sz="3200" dirty="0" err="1" smtClean="0"/>
              <a:t>estas</a:t>
            </a:r>
            <a:r>
              <a:rPr lang="en-US" sz="3200" dirty="0" smtClean="0"/>
              <a:t> </a:t>
            </a:r>
            <a:r>
              <a:rPr lang="en-US" sz="3200" dirty="0" err="1" smtClean="0"/>
              <a:t>empresas</a:t>
            </a:r>
            <a:r>
              <a:rPr lang="en-US" sz="3200" dirty="0" smtClean="0"/>
              <a:t>; y </a:t>
            </a:r>
            <a:r>
              <a:rPr lang="en-US" sz="3200" dirty="0" err="1" smtClean="0"/>
              <a:t>eso</a:t>
            </a:r>
            <a:r>
              <a:rPr lang="en-US" sz="3200" dirty="0" smtClean="0"/>
              <a:t> </a:t>
            </a:r>
            <a:r>
              <a:rPr lang="en-US" sz="3200" dirty="0" err="1" smtClean="0"/>
              <a:t>mientras</a:t>
            </a:r>
            <a:r>
              <a:rPr lang="en-US" sz="3200" dirty="0" smtClean="0"/>
              <a:t> era un </a:t>
            </a:r>
            <a:r>
              <a:rPr lang="en-US" sz="3200" dirty="0" err="1" smtClean="0"/>
              <a:t>ministro</a:t>
            </a:r>
            <a:r>
              <a:rPr lang="en-US" sz="3200" dirty="0" smtClean="0"/>
              <a:t> </a:t>
            </a:r>
            <a:r>
              <a:rPr lang="en-US" sz="3200" dirty="0" err="1" smtClean="0"/>
              <a:t>ordenado</a:t>
            </a:r>
            <a:r>
              <a:rPr lang="en-US" sz="3200" dirty="0" smtClean="0"/>
              <a:t> de Cristo, </a:t>
            </a:r>
            <a:r>
              <a:rPr lang="en-US" sz="3200" dirty="0" err="1" smtClean="0"/>
              <a:t>habiendo</a:t>
            </a:r>
            <a:r>
              <a:rPr lang="en-US" sz="3200" dirty="0" smtClean="0"/>
              <a:t> </a:t>
            </a:r>
            <a:r>
              <a:rPr lang="en-US" sz="3200" dirty="0" err="1" smtClean="0"/>
              <a:t>prometido</a:t>
            </a:r>
            <a:r>
              <a:rPr lang="en-US" sz="3200" dirty="0" smtClean="0"/>
              <a:t> </a:t>
            </a:r>
            <a:r>
              <a:rPr lang="en-US" sz="3200" dirty="0" err="1" smtClean="0"/>
              <a:t>dedicar</a:t>
            </a:r>
            <a:r>
              <a:rPr lang="en-US" sz="3200" dirty="0" smtClean="0"/>
              <a:t> </a:t>
            </a:r>
            <a:r>
              <a:rPr lang="en-US" sz="3200" dirty="0" err="1" smtClean="0"/>
              <a:t>su</a:t>
            </a:r>
            <a:r>
              <a:rPr lang="en-US" sz="3200" dirty="0" smtClean="0"/>
              <a:t> alma, </a:t>
            </a:r>
            <a:r>
              <a:rPr lang="en-US" sz="3200" dirty="0" err="1" smtClean="0"/>
              <a:t>cuerpo</a:t>
            </a:r>
            <a:r>
              <a:rPr lang="en-US" sz="3200" dirty="0" smtClean="0"/>
              <a:t> y </a:t>
            </a:r>
            <a:r>
              <a:rPr lang="en-US" sz="3200" dirty="0" err="1" smtClean="0"/>
              <a:t>espíritu</a:t>
            </a:r>
            <a:r>
              <a:rPr lang="en-US" sz="3200" dirty="0" smtClean="0"/>
              <a:t> a la </a:t>
            </a:r>
            <a:r>
              <a:rPr lang="en-US" sz="3200" dirty="0" err="1" smtClean="0"/>
              <a:t>obra</a:t>
            </a:r>
            <a:r>
              <a:rPr lang="en-US" sz="3200" dirty="0" smtClean="0"/>
              <a:t> de la </a:t>
            </a:r>
            <a:r>
              <a:rPr lang="en-US" sz="3200" dirty="0" err="1" smtClean="0"/>
              <a:t>salvación</a:t>
            </a:r>
            <a:r>
              <a:rPr lang="en-US" sz="3200" dirty="0" smtClean="0"/>
              <a:t> de las almas. Al </a:t>
            </a:r>
            <a:r>
              <a:rPr lang="en-US" sz="3200" dirty="0" err="1" smtClean="0"/>
              <a:t>mismo</a:t>
            </a:r>
            <a:r>
              <a:rPr lang="en-US" sz="3200" dirty="0" smtClean="0"/>
              <a:t> </a:t>
            </a:r>
            <a:r>
              <a:rPr lang="en-US" sz="3200" dirty="0" err="1" smtClean="0"/>
              <a:t>tiempo</a:t>
            </a:r>
            <a:r>
              <a:rPr lang="en-US" sz="3200" dirty="0" smtClean="0"/>
              <a:t> </a:t>
            </a:r>
            <a:r>
              <a:rPr lang="en-US" sz="3200" dirty="0" err="1" smtClean="0"/>
              <a:t>usted</a:t>
            </a:r>
            <a:r>
              <a:rPr lang="en-US" sz="3200" dirty="0" smtClean="0"/>
              <a:t> </a:t>
            </a:r>
            <a:r>
              <a:rPr lang="en-US" sz="3200" dirty="0" err="1" smtClean="0"/>
              <a:t>estaba</a:t>
            </a:r>
            <a:r>
              <a:rPr lang="en-US" sz="3200" dirty="0" smtClean="0"/>
              <a:t> </a:t>
            </a:r>
            <a:r>
              <a:rPr lang="en-US" sz="3200" dirty="0" err="1" smtClean="0"/>
              <a:t>recibiendo</a:t>
            </a:r>
            <a:r>
              <a:rPr lang="en-US" sz="3200" dirty="0" smtClean="0"/>
              <a:t> </a:t>
            </a:r>
            <a:r>
              <a:rPr lang="en-US" sz="3200" dirty="0" err="1" smtClean="0"/>
              <a:t>dinero</a:t>
            </a:r>
            <a:r>
              <a:rPr lang="en-US" sz="3200" dirty="0" smtClean="0"/>
              <a:t> de la </a:t>
            </a:r>
            <a:r>
              <a:rPr lang="en-US" sz="3200" dirty="0" err="1" smtClean="0"/>
              <a:t>tesorería</a:t>
            </a:r>
            <a:r>
              <a:rPr lang="en-US" sz="3200" dirty="0" smtClean="0"/>
              <a:t> para </a:t>
            </a:r>
            <a:r>
              <a:rPr lang="en-US" sz="3200" dirty="0" err="1" smtClean="0"/>
              <a:t>su</a:t>
            </a:r>
            <a:r>
              <a:rPr lang="en-US" sz="3200" dirty="0" smtClean="0"/>
              <a:t> </a:t>
            </a:r>
            <a:r>
              <a:rPr lang="en-US" sz="3200" dirty="0" err="1" smtClean="0"/>
              <a:t>sostén</a:t>
            </a:r>
            <a:r>
              <a:rPr lang="en-US" sz="3200" dirty="0" smtClean="0"/>
              <a:t> y el de </a:t>
            </a:r>
            <a:r>
              <a:rPr lang="en-US" sz="3200" dirty="0" err="1" smtClean="0"/>
              <a:t>su</a:t>
            </a:r>
            <a:r>
              <a:rPr lang="en-US" sz="3200" dirty="0" smtClean="0"/>
              <a:t> </a:t>
            </a:r>
            <a:r>
              <a:rPr lang="en-US" sz="3200" dirty="0" err="1" smtClean="0"/>
              <a:t>familia</a:t>
            </a:r>
            <a:r>
              <a:rPr lang="en-US" sz="3200" dirty="0" smtClean="0"/>
              <a:t>. </a:t>
            </a:r>
            <a:r>
              <a:rPr lang="en-US" sz="3200" dirty="0" err="1" smtClean="0"/>
              <a:t>Sus</a:t>
            </a:r>
            <a:r>
              <a:rPr lang="en-US" sz="3200" dirty="0" smtClean="0"/>
              <a:t> </a:t>
            </a:r>
            <a:r>
              <a:rPr lang="en-US" sz="3200" dirty="0" err="1" smtClean="0"/>
              <a:t>conversaciones</a:t>
            </a:r>
            <a:r>
              <a:rPr lang="en-US" sz="3200" dirty="0" smtClean="0"/>
              <a:t> </a:t>
            </a:r>
            <a:r>
              <a:rPr lang="en-US" sz="3200" dirty="0" err="1" smtClean="0"/>
              <a:t>estaban</a:t>
            </a:r>
            <a:r>
              <a:rPr lang="en-US" sz="3200" dirty="0" smtClean="0"/>
              <a:t> </a:t>
            </a:r>
            <a:r>
              <a:rPr lang="en-US" sz="3200" dirty="0" err="1" smtClean="0"/>
              <a:t>calculadas</a:t>
            </a:r>
            <a:r>
              <a:rPr lang="en-US" sz="3200" dirty="0" smtClean="0"/>
              <a:t> para </a:t>
            </a:r>
            <a:r>
              <a:rPr lang="en-US" sz="3200" dirty="0" err="1" smtClean="0"/>
              <a:t>atraer</a:t>
            </a:r>
            <a:r>
              <a:rPr lang="en-US" sz="3200" dirty="0" smtClean="0"/>
              <a:t> la </a:t>
            </a:r>
            <a:r>
              <a:rPr lang="en-US" sz="3200" dirty="0" err="1" smtClean="0"/>
              <a:t>atención</a:t>
            </a:r>
            <a:r>
              <a:rPr lang="en-US" sz="3200" dirty="0" smtClean="0"/>
              <a:t> </a:t>
            </a:r>
            <a:r>
              <a:rPr lang="en-US" sz="3200" dirty="0"/>
              <a:t>y</a:t>
            </a:r>
            <a:r>
              <a:rPr lang="en-US" sz="3200" dirty="0" smtClean="0"/>
              <a:t> el </a:t>
            </a:r>
            <a:r>
              <a:rPr lang="en-US" sz="3200" dirty="0" err="1" smtClean="0"/>
              <a:t>dinero</a:t>
            </a:r>
            <a:r>
              <a:rPr lang="en-US" sz="3200" dirty="0" smtClean="0"/>
              <a:t> de </a:t>
            </a:r>
            <a:r>
              <a:rPr lang="en-US" sz="3200" dirty="0" err="1" smtClean="0"/>
              <a:t>nuestro</a:t>
            </a:r>
            <a:r>
              <a:rPr lang="en-US" sz="3200" dirty="0" smtClean="0"/>
              <a:t> pueblo </a:t>
            </a:r>
            <a:r>
              <a:rPr lang="en-US" sz="3200" dirty="0" err="1" smtClean="0"/>
              <a:t>apartándolos</a:t>
            </a:r>
            <a:r>
              <a:rPr lang="en-US" sz="3200" dirty="0" smtClean="0"/>
              <a:t> de </a:t>
            </a:r>
            <a:r>
              <a:rPr lang="en-US" sz="3200" dirty="0" err="1" smtClean="0"/>
              <a:t>nuestras</a:t>
            </a:r>
            <a:r>
              <a:rPr lang="en-US" sz="3200" dirty="0" smtClean="0"/>
              <a:t> </a:t>
            </a:r>
            <a:r>
              <a:rPr lang="en-US" sz="3200" dirty="0" err="1" smtClean="0"/>
              <a:t>instituciones</a:t>
            </a:r>
            <a:r>
              <a:rPr lang="en-US" sz="3200" dirty="0" smtClean="0"/>
              <a:t> y del </a:t>
            </a:r>
            <a:r>
              <a:rPr lang="en-US" sz="3200" dirty="0" err="1" smtClean="0"/>
              <a:t>negocio</a:t>
            </a:r>
            <a:r>
              <a:rPr lang="en-US" sz="3200" dirty="0" smtClean="0"/>
              <a:t> de </a:t>
            </a:r>
            <a:r>
              <a:rPr lang="en-US" sz="3200" dirty="0" err="1"/>
              <a:t>p</a:t>
            </a:r>
            <a:r>
              <a:rPr lang="en-US" sz="3200" dirty="0" err="1" smtClean="0"/>
              <a:t>romover</a:t>
            </a:r>
            <a:r>
              <a:rPr lang="en-US" sz="3200" dirty="0" smtClean="0"/>
              <a:t> el </a:t>
            </a:r>
            <a:r>
              <a:rPr lang="en-US" sz="3200" dirty="0" err="1" smtClean="0"/>
              <a:t>reino</a:t>
            </a:r>
            <a:r>
              <a:rPr lang="en-US" sz="3200" dirty="0" smtClean="0"/>
              <a:t> del </a:t>
            </a:r>
            <a:r>
              <a:rPr lang="en-US" sz="3200" dirty="0" err="1" smtClean="0"/>
              <a:t>Redentor</a:t>
            </a:r>
            <a:r>
              <a:rPr lang="en-US" sz="3200" dirty="0" smtClean="0"/>
              <a:t> en la </a:t>
            </a:r>
            <a:r>
              <a:rPr lang="en-US" sz="3200" dirty="0" err="1" smtClean="0"/>
              <a:t>tierra</a:t>
            </a:r>
            <a:r>
              <a:rPr lang="en-US" sz="3200" dirty="0" smtClean="0"/>
              <a:t>”. (CMC, 253)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4597509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228600"/>
            <a:ext cx="87630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“El Senor me ha </a:t>
            </a:r>
            <a:r>
              <a:rPr lang="en-US" sz="2800" dirty="0" err="1" smtClean="0"/>
              <a:t>dicho</a:t>
            </a:r>
            <a:r>
              <a:rPr lang="en-US" sz="2800" dirty="0" smtClean="0"/>
              <a:t> que en </a:t>
            </a:r>
            <a:r>
              <a:rPr lang="en-US" sz="2800" dirty="0" err="1" smtClean="0"/>
              <a:t>una</a:t>
            </a:r>
            <a:r>
              <a:rPr lang="en-US" sz="2800" dirty="0" smtClean="0"/>
              <a:t> </a:t>
            </a:r>
            <a:r>
              <a:rPr lang="en-US" sz="2800" dirty="0" err="1" smtClean="0"/>
              <a:t>reunión</a:t>
            </a:r>
            <a:r>
              <a:rPr lang="en-US" sz="2800" dirty="0" smtClean="0"/>
              <a:t> a la que </a:t>
            </a:r>
            <a:r>
              <a:rPr lang="en-US" sz="2800" dirty="0" err="1" smtClean="0"/>
              <a:t>asistiré</a:t>
            </a:r>
            <a:r>
              <a:rPr lang="en-US" sz="2800" dirty="0" smtClean="0"/>
              <a:t> </a:t>
            </a:r>
            <a:r>
              <a:rPr lang="en-US" sz="2800" dirty="0" err="1" smtClean="0"/>
              <a:t>encontraré</a:t>
            </a:r>
            <a:r>
              <a:rPr lang="en-US" sz="2800" dirty="0" smtClean="0"/>
              <a:t> a hombres que</a:t>
            </a:r>
            <a:r>
              <a:rPr lang="en-US" sz="2800" dirty="0"/>
              <a:t> </a:t>
            </a:r>
            <a:r>
              <a:rPr lang="en-US" sz="2800" dirty="0" err="1" smtClean="0"/>
              <a:t>estimularán</a:t>
            </a:r>
            <a:r>
              <a:rPr lang="en-US" sz="2800" dirty="0" smtClean="0"/>
              <a:t> a </a:t>
            </a:r>
            <a:r>
              <a:rPr lang="en-US" sz="2800" dirty="0" err="1" smtClean="0"/>
              <a:t>nuestro</a:t>
            </a:r>
            <a:r>
              <a:rPr lang="en-US" sz="2800" dirty="0" smtClean="0"/>
              <a:t> pueblo a </a:t>
            </a:r>
            <a:r>
              <a:rPr lang="en-US" sz="2800" dirty="0" err="1" smtClean="0"/>
              <a:t>invertir</a:t>
            </a:r>
            <a:r>
              <a:rPr lang="en-US" sz="2800" dirty="0" smtClean="0"/>
              <a:t> </a:t>
            </a:r>
            <a:r>
              <a:rPr lang="en-US" sz="2800" dirty="0" err="1" smtClean="0"/>
              <a:t>su</a:t>
            </a:r>
            <a:r>
              <a:rPr lang="en-US" sz="2800" dirty="0" smtClean="0"/>
              <a:t> </a:t>
            </a:r>
            <a:r>
              <a:rPr lang="en-US" sz="2800" dirty="0" err="1" smtClean="0"/>
              <a:t>dinero</a:t>
            </a:r>
            <a:r>
              <a:rPr lang="en-US" sz="2800" dirty="0" smtClean="0"/>
              <a:t> en la </a:t>
            </a:r>
            <a:r>
              <a:rPr lang="en-US" sz="2800" dirty="0" err="1" smtClean="0"/>
              <a:t>explotación</a:t>
            </a:r>
            <a:r>
              <a:rPr lang="en-US" sz="2800" dirty="0" smtClean="0"/>
              <a:t> de minas. Se me ha</a:t>
            </a:r>
          </a:p>
          <a:p>
            <a:r>
              <a:rPr lang="en-US" sz="2800" dirty="0" err="1" smtClean="0"/>
              <a:t>ordenado</a:t>
            </a:r>
            <a:r>
              <a:rPr lang="en-US" sz="2800" dirty="0" smtClean="0"/>
              <a:t> que le </a:t>
            </a:r>
            <a:r>
              <a:rPr lang="en-US" sz="2800" dirty="0" err="1" smtClean="0"/>
              <a:t>diga</a:t>
            </a:r>
            <a:r>
              <a:rPr lang="en-US" sz="2800" dirty="0" smtClean="0"/>
              <a:t> que </a:t>
            </a:r>
            <a:r>
              <a:rPr lang="en-US" sz="2800" dirty="0" err="1" smtClean="0"/>
              <a:t>esto</a:t>
            </a:r>
            <a:r>
              <a:rPr lang="en-US" sz="2800" dirty="0" smtClean="0"/>
              <a:t> </a:t>
            </a:r>
            <a:r>
              <a:rPr lang="en-US" sz="2800" dirty="0" err="1" smtClean="0"/>
              <a:t>es</a:t>
            </a:r>
            <a:r>
              <a:rPr lang="en-US" sz="2800" dirty="0" smtClean="0"/>
              <a:t> un </a:t>
            </a:r>
            <a:r>
              <a:rPr lang="en-US" sz="2800" dirty="0" err="1" smtClean="0"/>
              <a:t>artificio</a:t>
            </a:r>
            <a:r>
              <a:rPr lang="en-US" sz="2800" dirty="0" smtClean="0"/>
              <a:t> del </a:t>
            </a:r>
            <a:r>
              <a:rPr lang="en-US" sz="2800" dirty="0" err="1" smtClean="0"/>
              <a:t>enemigo</a:t>
            </a:r>
            <a:r>
              <a:rPr lang="en-US" sz="2800" dirty="0" smtClean="0"/>
              <a:t> </a:t>
            </a:r>
            <a:r>
              <a:rPr lang="en-US" sz="2800" dirty="0" err="1" smtClean="0"/>
              <a:t>destinado</a:t>
            </a:r>
            <a:r>
              <a:rPr lang="en-US" sz="2800" dirty="0" smtClean="0"/>
              <a:t> a </a:t>
            </a:r>
            <a:r>
              <a:rPr lang="en-US" sz="2800" dirty="0" err="1" smtClean="0"/>
              <a:t>consumir</a:t>
            </a:r>
            <a:r>
              <a:rPr lang="en-US" sz="2800" dirty="0" smtClean="0"/>
              <a:t> o a </a:t>
            </a:r>
            <a:r>
              <a:rPr lang="en-US" sz="2800" dirty="0" err="1" smtClean="0"/>
              <a:t>insumir</a:t>
            </a:r>
            <a:r>
              <a:rPr lang="en-US" sz="2800" dirty="0"/>
              <a:t> </a:t>
            </a:r>
            <a:r>
              <a:rPr lang="en-US" sz="2800" dirty="0" err="1"/>
              <a:t>r</a:t>
            </a:r>
            <a:r>
              <a:rPr lang="en-US" sz="2800" dirty="0" err="1" smtClean="0"/>
              <a:t>ecursos</a:t>
            </a:r>
            <a:r>
              <a:rPr lang="en-US" sz="2800" dirty="0" smtClean="0"/>
              <a:t> que se </a:t>
            </a:r>
            <a:r>
              <a:rPr lang="en-US" sz="2800" dirty="0" err="1" smtClean="0"/>
              <a:t>necesitan</a:t>
            </a:r>
            <a:r>
              <a:rPr lang="en-US" sz="2800" dirty="0" smtClean="0"/>
              <a:t> </a:t>
            </a:r>
            <a:r>
              <a:rPr lang="en-US" sz="2800" dirty="0" err="1" smtClean="0"/>
              <a:t>urgentemente</a:t>
            </a:r>
            <a:r>
              <a:rPr lang="en-US" sz="2800" dirty="0" smtClean="0"/>
              <a:t> para </a:t>
            </a:r>
            <a:r>
              <a:rPr lang="en-US" sz="2800" dirty="0" err="1" smtClean="0"/>
              <a:t>llevar</a:t>
            </a:r>
            <a:r>
              <a:rPr lang="en-US" sz="2800" dirty="0" smtClean="0"/>
              <a:t> a </a:t>
            </a:r>
            <a:r>
              <a:rPr lang="en-US" sz="2800" dirty="0" err="1" smtClean="0"/>
              <a:t>cabo</a:t>
            </a:r>
            <a:r>
              <a:rPr lang="en-US" sz="2800" dirty="0" smtClean="0"/>
              <a:t> la </a:t>
            </a:r>
            <a:r>
              <a:rPr lang="en-US" sz="2800" dirty="0" err="1" smtClean="0"/>
              <a:t>obra</a:t>
            </a:r>
            <a:r>
              <a:rPr lang="en-US" sz="2800" dirty="0" smtClean="0"/>
              <a:t> de Dios. </a:t>
            </a:r>
            <a:r>
              <a:rPr lang="en-US" sz="2800" dirty="0" err="1" smtClean="0"/>
              <a:t>Esto</a:t>
            </a:r>
            <a:r>
              <a:rPr lang="en-US" sz="2800" dirty="0" smtClean="0"/>
              <a:t> </a:t>
            </a:r>
            <a:r>
              <a:rPr lang="en-US" sz="2800" dirty="0" err="1" smtClean="0"/>
              <a:t>constituye</a:t>
            </a:r>
            <a:r>
              <a:rPr lang="en-US" sz="2800" dirty="0"/>
              <a:t> </a:t>
            </a:r>
            <a:r>
              <a:rPr lang="en-US" sz="2800" dirty="0" err="1" smtClean="0"/>
              <a:t>una</a:t>
            </a:r>
            <a:r>
              <a:rPr lang="en-US" sz="2800" dirty="0" smtClean="0"/>
              <a:t> </a:t>
            </a:r>
            <a:r>
              <a:rPr lang="en-US" sz="2800" dirty="0" err="1" smtClean="0"/>
              <a:t>trampa</a:t>
            </a:r>
            <a:r>
              <a:rPr lang="en-US" sz="2800" dirty="0" smtClean="0"/>
              <a:t> de </a:t>
            </a:r>
            <a:r>
              <a:rPr lang="en-US" sz="2800" dirty="0" err="1" smtClean="0"/>
              <a:t>los</a:t>
            </a:r>
            <a:r>
              <a:rPr lang="en-US" sz="2800" dirty="0" smtClean="0"/>
              <a:t> </a:t>
            </a:r>
            <a:r>
              <a:rPr lang="en-US" sz="2800" dirty="0" err="1" smtClean="0"/>
              <a:t>últimos</a:t>
            </a:r>
            <a:r>
              <a:rPr lang="en-US" sz="2800" dirty="0" smtClean="0"/>
              <a:t> </a:t>
            </a:r>
            <a:r>
              <a:rPr lang="en-US" sz="2800" dirty="0" err="1" smtClean="0"/>
              <a:t>días</a:t>
            </a:r>
            <a:r>
              <a:rPr lang="en-US" sz="2800" dirty="0" smtClean="0"/>
              <a:t> con el </a:t>
            </a:r>
            <a:r>
              <a:rPr lang="en-US" sz="2800" dirty="0" err="1" smtClean="0"/>
              <a:t>propósito</a:t>
            </a:r>
            <a:r>
              <a:rPr lang="en-US" sz="2800" dirty="0" smtClean="0"/>
              <a:t> de </a:t>
            </a:r>
            <a:r>
              <a:rPr lang="en-US" sz="2800" dirty="0" err="1" smtClean="0"/>
              <a:t>implicar</a:t>
            </a:r>
            <a:r>
              <a:rPr lang="en-US" sz="2800" dirty="0" smtClean="0"/>
              <a:t> al pueblo de Dios en la </a:t>
            </a:r>
            <a:r>
              <a:rPr lang="en-US" sz="2800" dirty="0" err="1" smtClean="0"/>
              <a:t>pérdida</a:t>
            </a:r>
            <a:r>
              <a:rPr lang="en-US" sz="2800" dirty="0" smtClean="0"/>
              <a:t> del capital que </a:t>
            </a:r>
            <a:r>
              <a:rPr lang="en-US" sz="2800" dirty="0" err="1" smtClean="0"/>
              <a:t>su</a:t>
            </a:r>
            <a:r>
              <a:rPr lang="en-US" sz="2800" dirty="0" smtClean="0"/>
              <a:t> </a:t>
            </a:r>
            <a:r>
              <a:rPr lang="en-US" sz="2800" dirty="0" err="1" smtClean="0"/>
              <a:t>Señor</a:t>
            </a:r>
            <a:r>
              <a:rPr lang="en-US" sz="2800" dirty="0" smtClean="0"/>
              <a:t> les ha </a:t>
            </a:r>
            <a:r>
              <a:rPr lang="en-US" sz="2800" dirty="0" err="1" smtClean="0"/>
              <a:t>confiado</a:t>
            </a:r>
            <a:r>
              <a:rPr lang="en-US" sz="2800" dirty="0" smtClean="0"/>
              <a:t>, el que </a:t>
            </a:r>
            <a:r>
              <a:rPr lang="en-US" sz="2800" dirty="0" err="1" smtClean="0"/>
              <a:t>debería</a:t>
            </a:r>
            <a:r>
              <a:rPr lang="en-US" sz="2800" dirty="0" smtClean="0"/>
              <a:t> </a:t>
            </a:r>
            <a:r>
              <a:rPr lang="en-US" sz="2800" dirty="0" err="1" smtClean="0"/>
              <a:t>emplearse</a:t>
            </a:r>
            <a:r>
              <a:rPr lang="en-US" sz="2800" dirty="0" smtClean="0"/>
              <a:t> </a:t>
            </a:r>
            <a:r>
              <a:rPr lang="en-US" sz="2800" dirty="0" err="1" smtClean="0"/>
              <a:t>sabiamente</a:t>
            </a:r>
            <a:r>
              <a:rPr lang="en-US" sz="2800" dirty="0" smtClean="0"/>
              <a:t> en la </a:t>
            </a:r>
            <a:r>
              <a:rPr lang="en-US" sz="2800" dirty="0" err="1" smtClean="0"/>
              <a:t>obra</a:t>
            </a:r>
            <a:r>
              <a:rPr lang="en-US" sz="2800" dirty="0" smtClean="0"/>
              <a:t> de </a:t>
            </a:r>
            <a:r>
              <a:rPr lang="en-US" sz="2800" dirty="0" err="1" smtClean="0"/>
              <a:t>ganar</a:t>
            </a:r>
            <a:r>
              <a:rPr lang="en-US" sz="2800" dirty="0" smtClean="0"/>
              <a:t> almas. </a:t>
            </a:r>
            <a:r>
              <a:rPr lang="en-US" sz="2800" dirty="0" err="1" smtClean="0"/>
              <a:t>Debido</a:t>
            </a:r>
            <a:r>
              <a:rPr lang="en-US" sz="2800" dirty="0" smtClean="0"/>
              <a:t> a que se </a:t>
            </a:r>
            <a:r>
              <a:rPr lang="en-US" sz="2800" dirty="0" err="1" smtClean="0"/>
              <a:t>invierte</a:t>
            </a:r>
            <a:r>
              <a:rPr lang="en-US" sz="2800" dirty="0" smtClean="0"/>
              <a:t> </a:t>
            </a:r>
            <a:r>
              <a:rPr lang="en-US" sz="2800" dirty="0" err="1" smtClean="0"/>
              <a:t>tanto</a:t>
            </a:r>
            <a:r>
              <a:rPr lang="en-US" sz="2800" dirty="0" smtClean="0"/>
              <a:t> </a:t>
            </a:r>
            <a:r>
              <a:rPr lang="en-US" sz="2800" dirty="0" err="1" smtClean="0"/>
              <a:t>dinero</a:t>
            </a:r>
            <a:r>
              <a:rPr lang="en-US" sz="2800" dirty="0" smtClean="0"/>
              <a:t> en </a:t>
            </a:r>
            <a:r>
              <a:rPr lang="en-US" sz="2800" dirty="0" err="1" smtClean="0"/>
              <a:t>estas</a:t>
            </a:r>
            <a:r>
              <a:rPr lang="en-US" sz="2800" dirty="0" smtClean="0"/>
              <a:t> </a:t>
            </a:r>
            <a:r>
              <a:rPr lang="en-US" sz="2800" dirty="0" err="1" smtClean="0"/>
              <a:t>empresas</a:t>
            </a:r>
            <a:r>
              <a:rPr lang="en-US" sz="2800" dirty="0" smtClean="0"/>
              <a:t> </a:t>
            </a:r>
            <a:r>
              <a:rPr lang="en-US" sz="2800" dirty="0" err="1" smtClean="0"/>
              <a:t>inciertas</a:t>
            </a:r>
            <a:r>
              <a:rPr lang="en-US" sz="2800" dirty="0" smtClean="0"/>
              <a:t>, la </a:t>
            </a:r>
            <a:r>
              <a:rPr lang="en-US" sz="2800" dirty="0" err="1" smtClean="0"/>
              <a:t>obra</a:t>
            </a:r>
            <a:r>
              <a:rPr lang="en-US" sz="2800" dirty="0" smtClean="0"/>
              <a:t> de Dios </a:t>
            </a:r>
            <a:r>
              <a:rPr lang="en-US" sz="2800" dirty="0" err="1" smtClean="0"/>
              <a:t>queda</a:t>
            </a:r>
            <a:r>
              <a:rPr lang="en-US" sz="2800" dirty="0" smtClean="0"/>
              <a:t> </a:t>
            </a:r>
            <a:r>
              <a:rPr lang="en-US" sz="2800" dirty="0" err="1" smtClean="0"/>
              <a:t>lamentablemente</a:t>
            </a:r>
            <a:r>
              <a:rPr lang="en-US" sz="2800" dirty="0" smtClean="0"/>
              <a:t> </a:t>
            </a:r>
            <a:r>
              <a:rPr lang="en-US" sz="2800" dirty="0" err="1" smtClean="0"/>
              <a:t>menoscabada</a:t>
            </a:r>
            <a:r>
              <a:rPr lang="en-US" sz="2800" dirty="0" smtClean="0"/>
              <a:t> </a:t>
            </a:r>
            <a:r>
              <a:rPr lang="en-US" sz="2800" dirty="0" err="1" smtClean="0"/>
              <a:t>por</a:t>
            </a:r>
            <a:r>
              <a:rPr lang="en-US" sz="2800" dirty="0" smtClean="0"/>
              <a:t> </a:t>
            </a:r>
            <a:r>
              <a:rPr lang="en-US" sz="2800" dirty="0" err="1" smtClean="0"/>
              <a:t>falta</a:t>
            </a:r>
            <a:r>
              <a:rPr lang="en-US" sz="2800" dirty="0" smtClean="0"/>
              <a:t> del </a:t>
            </a:r>
            <a:r>
              <a:rPr lang="en-US" sz="2800" dirty="0" err="1" smtClean="0"/>
              <a:t>talento</a:t>
            </a:r>
            <a:r>
              <a:rPr lang="en-US" sz="2800" dirty="0" smtClean="0"/>
              <a:t> que </a:t>
            </a:r>
            <a:r>
              <a:rPr lang="en-US" sz="2800" dirty="0" err="1" smtClean="0"/>
              <a:t>ganará</a:t>
            </a:r>
            <a:r>
              <a:rPr lang="en-US" sz="2800" dirty="0" smtClean="0"/>
              <a:t> almas”</a:t>
            </a:r>
          </a:p>
          <a:p>
            <a:r>
              <a:rPr lang="en-US" sz="2800" dirty="0" smtClean="0"/>
              <a:t>(CMC, 257)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7992654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702" y="1066800"/>
            <a:ext cx="883920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“Hay entre </a:t>
            </a:r>
            <a:r>
              <a:rPr lang="en-US" sz="4000" dirty="0" err="1" smtClean="0"/>
              <a:t>nosotros</a:t>
            </a:r>
            <a:r>
              <a:rPr lang="en-US" sz="4000" dirty="0" smtClean="0"/>
              <a:t> </a:t>
            </a:r>
            <a:r>
              <a:rPr lang="en-US" sz="4000" dirty="0" err="1" smtClean="0"/>
              <a:t>ancianos</a:t>
            </a:r>
            <a:r>
              <a:rPr lang="en-US" sz="4000" dirty="0" smtClean="0"/>
              <a:t> </a:t>
            </a:r>
            <a:r>
              <a:rPr lang="en-US" sz="4000" dirty="0" err="1" smtClean="0"/>
              <a:t>cuyo</a:t>
            </a:r>
            <a:r>
              <a:rPr lang="en-US" sz="4000" dirty="0" smtClean="0"/>
              <a:t> </a:t>
            </a:r>
            <a:r>
              <a:rPr lang="en-US" sz="4000" dirty="0" err="1" smtClean="0"/>
              <a:t>tiempo</a:t>
            </a:r>
            <a:r>
              <a:rPr lang="en-US" sz="4000" dirty="0" smtClean="0"/>
              <a:t> de </a:t>
            </a:r>
            <a:r>
              <a:rPr lang="en-US" sz="4000" dirty="0" err="1" smtClean="0"/>
              <a:t>gracia</a:t>
            </a:r>
            <a:r>
              <a:rPr lang="en-US" sz="4000" dirty="0" smtClean="0"/>
              <a:t> se </a:t>
            </a:r>
            <a:r>
              <a:rPr lang="en-US" sz="4000" dirty="0" err="1" smtClean="0"/>
              <a:t>acerca</a:t>
            </a:r>
            <a:r>
              <a:rPr lang="en-US" sz="4000" dirty="0" smtClean="0"/>
              <a:t> a </a:t>
            </a:r>
            <a:r>
              <a:rPr lang="en-US" sz="4000" dirty="0" err="1" smtClean="0"/>
              <a:t>su</a:t>
            </a:r>
            <a:r>
              <a:rPr lang="en-US" sz="4000" dirty="0" smtClean="0"/>
              <a:t> fin; </a:t>
            </a:r>
            <a:r>
              <a:rPr lang="en-US" sz="4000" dirty="0" err="1" smtClean="0"/>
              <a:t>pero</a:t>
            </a:r>
            <a:r>
              <a:rPr lang="en-US" sz="4000" dirty="0" smtClean="0"/>
              <a:t> </a:t>
            </a:r>
            <a:r>
              <a:rPr lang="en-US" sz="4000" dirty="0" err="1" smtClean="0"/>
              <a:t>por</a:t>
            </a:r>
            <a:r>
              <a:rPr lang="en-US" sz="4000" dirty="0" smtClean="0"/>
              <a:t> </a:t>
            </a:r>
            <a:r>
              <a:rPr lang="en-US" sz="4000" dirty="0" err="1" smtClean="0"/>
              <a:t>falta</a:t>
            </a:r>
            <a:r>
              <a:rPr lang="en-US" sz="4000" dirty="0" smtClean="0"/>
              <a:t> de hombres que </a:t>
            </a:r>
            <a:r>
              <a:rPr lang="en-US" sz="4000" dirty="0" err="1" smtClean="0"/>
              <a:t>estén</a:t>
            </a:r>
            <a:r>
              <a:rPr lang="en-US" sz="4000" dirty="0" smtClean="0"/>
              <a:t> </a:t>
            </a:r>
            <a:r>
              <a:rPr lang="en-US" sz="4000" dirty="0" err="1" smtClean="0"/>
              <a:t>alerta</a:t>
            </a:r>
            <a:r>
              <a:rPr lang="en-US" sz="4000" dirty="0" smtClean="0"/>
              <a:t> y </a:t>
            </a:r>
            <a:r>
              <a:rPr lang="en-US" sz="4000" dirty="0" err="1" smtClean="0"/>
              <a:t>aseguren</a:t>
            </a:r>
            <a:r>
              <a:rPr lang="en-US" sz="4000" dirty="0" smtClean="0"/>
              <a:t> para la causa de Dios los </a:t>
            </a:r>
            <a:r>
              <a:rPr lang="en-US" sz="4000" dirty="0" err="1" smtClean="0"/>
              <a:t>recursos</a:t>
            </a:r>
            <a:r>
              <a:rPr lang="en-US" sz="4000" dirty="0" smtClean="0"/>
              <a:t> que </a:t>
            </a:r>
            <a:r>
              <a:rPr lang="en-US" sz="4000" dirty="0" err="1" smtClean="0"/>
              <a:t>poseen</a:t>
            </a:r>
            <a:r>
              <a:rPr lang="en-US" sz="4000" dirty="0" smtClean="0"/>
              <a:t>, </a:t>
            </a:r>
            <a:r>
              <a:rPr lang="en-US" sz="4000" dirty="0" err="1" smtClean="0"/>
              <a:t>estos</a:t>
            </a:r>
            <a:r>
              <a:rPr lang="en-US" sz="4000" dirty="0"/>
              <a:t> </a:t>
            </a:r>
            <a:r>
              <a:rPr lang="en-US" sz="4000" dirty="0" err="1"/>
              <a:t>p</a:t>
            </a:r>
            <a:r>
              <a:rPr lang="en-US" sz="4000" dirty="0" err="1" smtClean="0"/>
              <a:t>asan</a:t>
            </a:r>
            <a:r>
              <a:rPr lang="en-US" sz="4000" dirty="0" smtClean="0"/>
              <a:t> a las </a:t>
            </a:r>
            <a:r>
              <a:rPr lang="en-US" sz="4000" dirty="0" err="1" smtClean="0"/>
              <a:t>manos</a:t>
            </a:r>
            <a:r>
              <a:rPr lang="en-US" sz="4000" dirty="0" smtClean="0"/>
              <a:t> de los que </a:t>
            </a:r>
            <a:r>
              <a:rPr lang="en-US" sz="4000" dirty="0" err="1" smtClean="0"/>
              <a:t>sirven</a:t>
            </a:r>
            <a:r>
              <a:rPr lang="en-US" sz="4000" dirty="0" smtClean="0"/>
              <a:t> a </a:t>
            </a:r>
            <a:r>
              <a:rPr lang="en-US" sz="4000" dirty="0" err="1" smtClean="0"/>
              <a:t>Satanás</a:t>
            </a:r>
            <a:r>
              <a:rPr lang="en-US" sz="4000" dirty="0" smtClean="0"/>
              <a:t>”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13387847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923" y="332154"/>
            <a:ext cx="870047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“…En </a:t>
            </a:r>
            <a:r>
              <a:rPr lang="en-US" sz="4000" dirty="0" err="1" smtClean="0"/>
              <a:t>nueve</a:t>
            </a:r>
            <a:r>
              <a:rPr lang="en-US" sz="4000" dirty="0" smtClean="0"/>
              <a:t> </a:t>
            </a:r>
            <a:r>
              <a:rPr lang="en-US" sz="4000" dirty="0" err="1" smtClean="0"/>
              <a:t>casos</a:t>
            </a:r>
            <a:r>
              <a:rPr lang="en-US" sz="4000" dirty="0" smtClean="0"/>
              <a:t> de </a:t>
            </a:r>
            <a:r>
              <a:rPr lang="en-US" sz="4000" dirty="0" err="1" smtClean="0"/>
              <a:t>cada</a:t>
            </a:r>
            <a:r>
              <a:rPr lang="en-US" sz="4000" dirty="0" smtClean="0"/>
              <a:t> </a:t>
            </a:r>
            <a:r>
              <a:rPr lang="en-US" sz="4000" dirty="0" err="1" smtClean="0"/>
              <a:t>diez</a:t>
            </a:r>
            <a:r>
              <a:rPr lang="en-US" sz="4000" dirty="0" smtClean="0"/>
              <a:t>, </a:t>
            </a:r>
            <a:r>
              <a:rPr lang="en-US" sz="4000" dirty="0" err="1" smtClean="0"/>
              <a:t>estos</a:t>
            </a:r>
            <a:r>
              <a:rPr lang="en-US" sz="4000" dirty="0" smtClean="0"/>
              <a:t> </a:t>
            </a:r>
            <a:r>
              <a:rPr lang="en-US" sz="4000" dirty="0" err="1" smtClean="0"/>
              <a:t>hermanos</a:t>
            </a:r>
            <a:r>
              <a:rPr lang="en-US" sz="4000" dirty="0" smtClean="0"/>
              <a:t>, </a:t>
            </a:r>
            <a:r>
              <a:rPr lang="en-US" sz="4000" dirty="0" err="1" smtClean="0"/>
              <a:t>cuando</a:t>
            </a:r>
            <a:r>
              <a:rPr lang="en-US" sz="4000" dirty="0" smtClean="0"/>
              <a:t> </a:t>
            </a:r>
            <a:r>
              <a:rPr lang="en-US" sz="4000" dirty="0" err="1" smtClean="0"/>
              <a:t>están</a:t>
            </a:r>
            <a:r>
              <a:rPr lang="en-US" sz="4000" dirty="0" smtClean="0"/>
              <a:t> </a:t>
            </a:r>
            <a:r>
              <a:rPr lang="en-US" sz="4000" dirty="0" err="1" smtClean="0"/>
              <a:t>por</a:t>
            </a:r>
            <a:r>
              <a:rPr lang="en-US" sz="4000" dirty="0" smtClean="0"/>
              <a:t> </a:t>
            </a:r>
            <a:r>
              <a:rPr lang="en-US" sz="4000" dirty="0" err="1" smtClean="0"/>
              <a:t>desaparecer</a:t>
            </a:r>
            <a:r>
              <a:rPr lang="en-US" sz="4000" dirty="0" smtClean="0"/>
              <a:t> del </a:t>
            </a:r>
            <a:r>
              <a:rPr lang="en-US" sz="4000" dirty="0" err="1" smtClean="0"/>
              <a:t>escenario</a:t>
            </a:r>
            <a:r>
              <a:rPr lang="en-US" sz="4000" dirty="0" smtClean="0"/>
              <a:t> de </a:t>
            </a:r>
            <a:r>
              <a:rPr lang="en-US" sz="4000" dirty="0" err="1" smtClean="0"/>
              <a:t>acción</a:t>
            </a:r>
            <a:r>
              <a:rPr lang="en-US" sz="4000" dirty="0" smtClean="0"/>
              <a:t>, </a:t>
            </a:r>
            <a:r>
              <a:rPr lang="en-US" sz="4000" dirty="0" err="1" smtClean="0"/>
              <a:t>disponen</a:t>
            </a:r>
            <a:r>
              <a:rPr lang="en-US" sz="4000" dirty="0" smtClean="0"/>
              <a:t> de la </a:t>
            </a:r>
            <a:r>
              <a:rPr lang="en-US" sz="4000" dirty="0" err="1" smtClean="0"/>
              <a:t>propiedad</a:t>
            </a:r>
            <a:r>
              <a:rPr lang="en-US" sz="4000" dirty="0" smtClean="0"/>
              <a:t> de Dios de </a:t>
            </a:r>
            <a:r>
              <a:rPr lang="en-US" sz="4000" dirty="0" err="1" smtClean="0"/>
              <a:t>una</a:t>
            </a:r>
            <a:r>
              <a:rPr lang="en-US" sz="4000" dirty="0" smtClean="0"/>
              <a:t> </a:t>
            </a:r>
            <a:r>
              <a:rPr lang="en-US" sz="4000" dirty="0" err="1" smtClean="0"/>
              <a:t>manera</a:t>
            </a:r>
            <a:r>
              <a:rPr lang="en-US" sz="4000" dirty="0" smtClean="0"/>
              <a:t> que no le </a:t>
            </a:r>
            <a:r>
              <a:rPr lang="en-US" sz="4000" dirty="0" err="1" smtClean="0"/>
              <a:t>puede</a:t>
            </a:r>
            <a:r>
              <a:rPr lang="en-US" sz="4000" dirty="0"/>
              <a:t> </a:t>
            </a:r>
            <a:r>
              <a:rPr lang="en-US" sz="4000" dirty="0" err="1"/>
              <a:t>g</a:t>
            </a:r>
            <a:r>
              <a:rPr lang="en-US" sz="4000" dirty="0" err="1" smtClean="0"/>
              <a:t>lorificar</a:t>
            </a:r>
            <a:r>
              <a:rPr lang="en-US" sz="4000" dirty="0" smtClean="0"/>
              <a:t>, </a:t>
            </a:r>
            <a:r>
              <a:rPr lang="en-US" sz="4000" dirty="0" err="1" smtClean="0"/>
              <a:t>porque</a:t>
            </a:r>
            <a:r>
              <a:rPr lang="en-US" sz="4000" dirty="0" smtClean="0"/>
              <a:t> </a:t>
            </a:r>
            <a:r>
              <a:rPr lang="en-US" sz="4000" dirty="0" err="1" smtClean="0"/>
              <a:t>ni</a:t>
            </a:r>
            <a:r>
              <a:rPr lang="en-US" sz="4000" dirty="0" smtClean="0"/>
              <a:t> un solo peso </a:t>
            </a:r>
            <a:r>
              <a:rPr lang="en-US" sz="4000" dirty="0" err="1" smtClean="0"/>
              <a:t>llegará</a:t>
            </a:r>
            <a:r>
              <a:rPr lang="en-US" sz="4000" dirty="0" smtClean="0"/>
              <a:t> </a:t>
            </a:r>
            <a:r>
              <a:rPr lang="en-US" sz="4000" dirty="0" err="1" smtClean="0"/>
              <a:t>jamás</a:t>
            </a:r>
            <a:r>
              <a:rPr lang="en-US" sz="4000" dirty="0" smtClean="0"/>
              <a:t> a la </a:t>
            </a:r>
            <a:r>
              <a:rPr lang="en-US" sz="4000" dirty="0" err="1" smtClean="0"/>
              <a:t>tesorería</a:t>
            </a:r>
            <a:r>
              <a:rPr lang="en-US" sz="4000" dirty="0" smtClean="0"/>
              <a:t> del </a:t>
            </a:r>
            <a:r>
              <a:rPr lang="en-US" sz="4000" dirty="0" err="1" smtClean="0"/>
              <a:t>Señor</a:t>
            </a:r>
            <a:r>
              <a:rPr lang="en-US" sz="4000" dirty="0" smtClean="0"/>
              <a:t>”. (CMC, 337)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7219874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533400"/>
            <a:ext cx="86106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dirty="0"/>
              <a:t> </a:t>
            </a:r>
            <a:r>
              <a:rPr lang="es-DO" sz="4400" dirty="0"/>
              <a:t>Dios colocó a Adán y Eva como señores de toda la tierra (Gén. 1: 26-28). </a:t>
            </a:r>
            <a:r>
              <a:rPr lang="es-DO" sz="4400" dirty="0" smtClean="0"/>
              <a:t>A través </a:t>
            </a:r>
            <a:r>
              <a:rPr lang="es-DO" sz="4400" dirty="0"/>
              <a:t>de este acto, Dios los hizo sus socios sobre la </a:t>
            </a:r>
            <a:r>
              <a:rPr lang="es-DO" sz="4400" dirty="0" smtClean="0"/>
              <a:t>creación colocando al mundo </a:t>
            </a:r>
            <a:r>
              <a:rPr lang="es-DO" sz="4400" dirty="0"/>
              <a:t>entero a su cargo, compartiendo con </a:t>
            </a:r>
            <a:r>
              <a:rPr lang="es-DO" sz="4400" dirty="0" smtClean="0"/>
              <a:t>ellos </a:t>
            </a:r>
            <a:r>
              <a:rPr lang="es-DO" sz="4400" dirty="0"/>
              <a:t>su gobierno.</a:t>
            </a:r>
          </a:p>
        </p:txBody>
      </p:sp>
    </p:spTree>
    <p:extLst>
      <p:ext uri="{BB962C8B-B14F-4D97-AF65-F5344CB8AC3E}">
        <p14:creationId xmlns:p14="http://schemas.microsoft.com/office/powerpoint/2010/main" val="178167381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443" y="762000"/>
            <a:ext cx="89916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“Con </a:t>
            </a:r>
            <a:r>
              <a:rPr lang="en-US" sz="3600" dirty="0" err="1" smtClean="0"/>
              <a:t>frecuencia</a:t>
            </a:r>
            <a:r>
              <a:rPr lang="en-US" sz="3600" dirty="0" smtClean="0"/>
              <a:t> se </a:t>
            </a:r>
            <a:r>
              <a:rPr lang="en-US" sz="3600" dirty="0" err="1" smtClean="0"/>
              <a:t>legan</a:t>
            </a:r>
            <a:r>
              <a:rPr lang="en-US" sz="3600" dirty="0" smtClean="0"/>
              <a:t> </a:t>
            </a:r>
            <a:r>
              <a:rPr lang="en-US" sz="3600" dirty="0" err="1" smtClean="0"/>
              <a:t>propiedades</a:t>
            </a:r>
            <a:r>
              <a:rPr lang="en-US" sz="3600" dirty="0" smtClean="0"/>
              <a:t> a </a:t>
            </a:r>
            <a:r>
              <a:rPr lang="en-US" sz="3600" dirty="0" err="1" smtClean="0"/>
              <a:t>hijos</a:t>
            </a:r>
            <a:r>
              <a:rPr lang="en-US" sz="3600" dirty="0" smtClean="0"/>
              <a:t>,  </a:t>
            </a:r>
            <a:r>
              <a:rPr lang="en-US" sz="3600" dirty="0" err="1" smtClean="0"/>
              <a:t>nietos</a:t>
            </a:r>
            <a:r>
              <a:rPr lang="en-US" sz="3600" dirty="0" smtClean="0"/>
              <a:t> para </a:t>
            </a:r>
            <a:r>
              <a:rPr lang="en-US" sz="3600" dirty="0" err="1" smtClean="0"/>
              <a:t>perjuicio</a:t>
            </a:r>
            <a:r>
              <a:rPr lang="en-US" sz="3600" dirty="0" smtClean="0"/>
              <a:t> </a:t>
            </a:r>
            <a:r>
              <a:rPr lang="en-US" sz="3600" dirty="0" err="1" smtClean="0"/>
              <a:t>suyo</a:t>
            </a:r>
            <a:r>
              <a:rPr lang="en-US" sz="3600" dirty="0" smtClean="0"/>
              <a:t> </a:t>
            </a:r>
            <a:r>
              <a:rPr lang="en-US" sz="3600" dirty="0" err="1" smtClean="0"/>
              <a:t>solamente</a:t>
            </a:r>
            <a:r>
              <a:rPr lang="en-US" sz="3600" dirty="0" smtClean="0"/>
              <a:t>. </a:t>
            </a:r>
            <a:r>
              <a:rPr lang="en-US" sz="3600" dirty="0" err="1"/>
              <a:t>e</a:t>
            </a:r>
            <a:r>
              <a:rPr lang="en-US" sz="3600" dirty="0" err="1" smtClean="0"/>
              <a:t>llos</a:t>
            </a:r>
            <a:r>
              <a:rPr lang="en-US" sz="3600" dirty="0" smtClean="0"/>
              <a:t> no </a:t>
            </a:r>
            <a:r>
              <a:rPr lang="en-US" sz="3600" dirty="0" err="1" smtClean="0"/>
              <a:t>sienten</a:t>
            </a:r>
            <a:r>
              <a:rPr lang="en-US" sz="3600" dirty="0" smtClean="0"/>
              <a:t> </a:t>
            </a:r>
            <a:r>
              <a:rPr lang="en-US" sz="3600" dirty="0" err="1" smtClean="0"/>
              <a:t>amor</a:t>
            </a:r>
            <a:r>
              <a:rPr lang="en-US" sz="3600" dirty="0" smtClean="0"/>
              <a:t> </a:t>
            </a:r>
            <a:r>
              <a:rPr lang="en-US" sz="3600" dirty="0" err="1" smtClean="0"/>
              <a:t>hacia</a:t>
            </a:r>
            <a:r>
              <a:rPr lang="en-US" sz="3600" dirty="0" smtClean="0"/>
              <a:t> Dios </a:t>
            </a:r>
            <a:r>
              <a:rPr lang="en-US" sz="3600" dirty="0" err="1" smtClean="0"/>
              <a:t>ni</a:t>
            </a:r>
            <a:r>
              <a:rPr lang="en-US" sz="3600" dirty="0" smtClean="0"/>
              <a:t> </a:t>
            </a:r>
            <a:r>
              <a:rPr lang="en-US" sz="3600" dirty="0" err="1" smtClean="0"/>
              <a:t>hacia</a:t>
            </a:r>
            <a:r>
              <a:rPr lang="en-US" sz="3600" dirty="0" smtClean="0"/>
              <a:t> la </a:t>
            </a:r>
            <a:r>
              <a:rPr lang="en-US" sz="3600" dirty="0" err="1" smtClean="0"/>
              <a:t>verdad</a:t>
            </a:r>
            <a:r>
              <a:rPr lang="en-US" sz="3600" dirty="0" smtClean="0"/>
              <a:t>, y </a:t>
            </a:r>
            <a:r>
              <a:rPr lang="en-US" sz="3600" dirty="0" err="1" smtClean="0"/>
              <a:t>por</a:t>
            </a:r>
            <a:r>
              <a:rPr lang="en-US" sz="3600" dirty="0" smtClean="0"/>
              <a:t> lo </a:t>
            </a:r>
            <a:r>
              <a:rPr lang="en-US" sz="3600" dirty="0" err="1" smtClean="0"/>
              <a:t>tanto</a:t>
            </a:r>
            <a:r>
              <a:rPr lang="en-US" sz="3600" dirty="0" smtClean="0"/>
              <a:t> </a:t>
            </a:r>
            <a:r>
              <a:rPr lang="en-US" sz="3600" dirty="0" err="1" smtClean="0"/>
              <a:t>estos</a:t>
            </a:r>
            <a:r>
              <a:rPr lang="en-US" sz="3600" dirty="0" smtClean="0"/>
              <a:t> </a:t>
            </a:r>
            <a:r>
              <a:rPr lang="en-US" sz="3600" dirty="0" err="1" smtClean="0"/>
              <a:t>recursos</a:t>
            </a:r>
            <a:r>
              <a:rPr lang="en-US" sz="3600" dirty="0" smtClean="0"/>
              <a:t>, que son </a:t>
            </a:r>
            <a:r>
              <a:rPr lang="en-US" sz="3600" dirty="0" err="1"/>
              <a:t>t</a:t>
            </a:r>
            <a:r>
              <a:rPr lang="en-US" sz="3600" dirty="0" err="1" smtClean="0"/>
              <a:t>odos</a:t>
            </a:r>
            <a:r>
              <a:rPr lang="en-US" sz="3600" dirty="0" smtClean="0"/>
              <a:t> del </a:t>
            </a:r>
            <a:r>
              <a:rPr lang="en-US" sz="3600" dirty="0" err="1" smtClean="0"/>
              <a:t>Señor</a:t>
            </a:r>
            <a:r>
              <a:rPr lang="en-US" sz="3600" dirty="0" smtClean="0"/>
              <a:t>, </a:t>
            </a:r>
            <a:r>
              <a:rPr lang="en-US" sz="3600" dirty="0" err="1" smtClean="0"/>
              <a:t>pasan</a:t>
            </a:r>
            <a:r>
              <a:rPr lang="en-US" sz="3600" dirty="0" smtClean="0"/>
              <a:t> a las </a:t>
            </a:r>
            <a:r>
              <a:rPr lang="en-US" sz="3600" dirty="0" err="1" smtClean="0"/>
              <a:t>filas</a:t>
            </a:r>
            <a:r>
              <a:rPr lang="en-US" sz="3600" dirty="0" smtClean="0"/>
              <a:t> de </a:t>
            </a:r>
            <a:r>
              <a:rPr lang="en-US" sz="3600" dirty="0" err="1" smtClean="0"/>
              <a:t>Satanás</a:t>
            </a:r>
            <a:r>
              <a:rPr lang="en-US" sz="3600" dirty="0" smtClean="0"/>
              <a:t> para </a:t>
            </a:r>
            <a:r>
              <a:rPr lang="en-US" sz="3600" dirty="0" err="1" smtClean="0"/>
              <a:t>ser</a:t>
            </a:r>
            <a:r>
              <a:rPr lang="en-US" sz="3600" dirty="0" smtClean="0"/>
              <a:t> </a:t>
            </a:r>
            <a:r>
              <a:rPr lang="en-US" sz="3600" dirty="0" err="1" smtClean="0"/>
              <a:t>manejados</a:t>
            </a:r>
            <a:r>
              <a:rPr lang="en-US" sz="3600" dirty="0" smtClean="0"/>
              <a:t> </a:t>
            </a:r>
            <a:r>
              <a:rPr lang="en-US" sz="3600" dirty="0" err="1" smtClean="0"/>
              <a:t>por</a:t>
            </a:r>
            <a:r>
              <a:rPr lang="en-US" sz="3600" dirty="0" smtClean="0"/>
              <a:t> el. Este </a:t>
            </a:r>
            <a:r>
              <a:rPr lang="en-US" sz="3600" dirty="0" err="1" smtClean="0"/>
              <a:t>es</a:t>
            </a:r>
            <a:r>
              <a:rPr lang="en-US" sz="3600" dirty="0" smtClean="0"/>
              <a:t> mucho mas vigilante, </a:t>
            </a:r>
            <a:r>
              <a:rPr lang="en-US" sz="3600" dirty="0" err="1" smtClean="0"/>
              <a:t>avizor</a:t>
            </a:r>
            <a:r>
              <a:rPr lang="en-US" sz="3600" dirty="0" smtClean="0"/>
              <a:t> y </a:t>
            </a:r>
            <a:r>
              <a:rPr lang="en-US" sz="3600" dirty="0" err="1" smtClean="0"/>
              <a:t>hábil</a:t>
            </a:r>
            <a:r>
              <a:rPr lang="en-US" sz="3600" dirty="0" smtClean="0"/>
              <a:t> que </a:t>
            </a:r>
            <a:r>
              <a:rPr lang="en-US" sz="3600" dirty="0" err="1" smtClean="0"/>
              <a:t>nuestros</a:t>
            </a:r>
            <a:r>
              <a:rPr lang="en-US" sz="3600" dirty="0" smtClean="0"/>
              <a:t> </a:t>
            </a:r>
            <a:r>
              <a:rPr lang="en-US" sz="3600" dirty="0" err="1" smtClean="0"/>
              <a:t>hermanos</a:t>
            </a:r>
            <a:r>
              <a:rPr lang="en-US" sz="3600" dirty="0" smtClean="0"/>
              <a:t> en lo que se </a:t>
            </a:r>
            <a:r>
              <a:rPr lang="en-US" sz="3600" dirty="0" err="1" smtClean="0"/>
              <a:t>refiere</a:t>
            </a:r>
            <a:r>
              <a:rPr lang="en-US" sz="3600" dirty="0" smtClean="0"/>
              <a:t> a </a:t>
            </a:r>
            <a:r>
              <a:rPr lang="en-US" sz="3600" dirty="0" err="1" smtClean="0"/>
              <a:t>idear</a:t>
            </a:r>
            <a:r>
              <a:rPr lang="en-US" sz="3600" dirty="0" smtClean="0"/>
              <a:t> </a:t>
            </a:r>
            <a:r>
              <a:rPr lang="en-US" sz="3600" dirty="0" err="1" smtClean="0"/>
              <a:t>medios</a:t>
            </a:r>
            <a:r>
              <a:rPr lang="en-US" sz="3600" dirty="0" smtClean="0"/>
              <a:t> para </a:t>
            </a:r>
            <a:r>
              <a:rPr lang="en-US" sz="3600" dirty="0" err="1" smtClean="0"/>
              <a:t>asegurarse</a:t>
            </a:r>
            <a:r>
              <a:rPr lang="en-US" sz="3600" dirty="0" smtClean="0"/>
              <a:t> los </a:t>
            </a:r>
            <a:r>
              <a:rPr lang="en-US" sz="3600" dirty="0" err="1" smtClean="0"/>
              <a:t>recursos</a:t>
            </a:r>
            <a:r>
              <a:rPr lang="en-US" sz="3600" dirty="0" smtClean="0"/>
              <a:t> del </a:t>
            </a:r>
            <a:r>
              <a:rPr lang="en-US" sz="3600" dirty="0" err="1" smtClean="0"/>
              <a:t>Señor</a:t>
            </a:r>
            <a:r>
              <a:rPr lang="en-US" sz="3600" dirty="0" smtClean="0"/>
              <a:t> para </a:t>
            </a:r>
            <a:r>
              <a:rPr lang="en-US" sz="3600" dirty="0" err="1" smtClean="0"/>
              <a:t>su</a:t>
            </a:r>
            <a:r>
              <a:rPr lang="en-US" sz="3600" dirty="0" smtClean="0"/>
              <a:t> causa”. (CMC, 337)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00218425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2096" y="914400"/>
            <a:ext cx="8763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dirty="0"/>
              <a:t> </a:t>
            </a:r>
            <a:r>
              <a:rPr lang="es-DO" sz="3600" dirty="0"/>
              <a:t>Fue en Edén </a:t>
            </a:r>
            <a:r>
              <a:rPr lang="es-DO" sz="3600" dirty="0" smtClean="0"/>
              <a:t>donde los </a:t>
            </a:r>
            <a:r>
              <a:rPr lang="es-DO" sz="3600" dirty="0"/>
              <a:t>seres humanos se hicieron mayordomos por primera vez y actuaron </a:t>
            </a:r>
            <a:r>
              <a:rPr lang="es-DO" sz="3600" dirty="0" smtClean="0"/>
              <a:t>como agentes </a:t>
            </a:r>
            <a:r>
              <a:rPr lang="es-DO" sz="3600" dirty="0"/>
              <a:t>de Dios en la tierra. En este sentido, Dios estableció una relación de </a:t>
            </a:r>
            <a:r>
              <a:rPr lang="es-DO" sz="3600" dirty="0" smtClean="0"/>
              <a:t>interdependencia con </a:t>
            </a:r>
            <a:r>
              <a:rPr lang="es-DO" sz="3600" dirty="0"/>
              <a:t>la humanidad. Este asombroso concepto de </a:t>
            </a:r>
            <a:r>
              <a:rPr lang="es-DO" sz="3600" dirty="0" smtClean="0"/>
              <a:t>dependencia de </a:t>
            </a:r>
            <a:r>
              <a:rPr lang="es-DO" sz="3600" dirty="0"/>
              <a:t>Dios con respecto a la humanidad, es crucial en nuestra aceptación de </a:t>
            </a:r>
            <a:r>
              <a:rPr lang="es-DO" sz="3600" dirty="0" smtClean="0"/>
              <a:t>nuestra completa dependencia </a:t>
            </a:r>
            <a:r>
              <a:rPr lang="es-DO" sz="3600" dirty="0"/>
              <a:t>de </a:t>
            </a:r>
            <a:r>
              <a:rPr lang="es-DO" sz="3600" dirty="0" smtClean="0"/>
              <a:t>Él</a:t>
            </a:r>
            <a:r>
              <a:rPr lang="es-DO" sz="3600" dirty="0" smtClean="0"/>
              <a:t>.</a:t>
            </a:r>
            <a:endParaRPr lang="es-DO" sz="4000" dirty="0"/>
          </a:p>
        </p:txBody>
      </p:sp>
    </p:spTree>
    <p:extLst>
      <p:ext uri="{BB962C8B-B14F-4D97-AF65-F5344CB8AC3E}">
        <p14:creationId xmlns:p14="http://schemas.microsoft.com/office/powerpoint/2010/main" val="316485102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914400"/>
            <a:ext cx="861060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sz="4400" dirty="0"/>
              <a:t> </a:t>
            </a:r>
            <a:r>
              <a:rPr lang="es-DO" sz="4000" dirty="0"/>
              <a:t>Cuando el pecado entró en el mundo, destrozó y distorsionó la creación de</a:t>
            </a:r>
          </a:p>
          <a:p>
            <a:r>
              <a:rPr lang="es-DO" sz="4000" dirty="0"/>
              <a:t>Dios y separó a la humanidad de Dios. Se rompió la unidad con Dios, la </a:t>
            </a:r>
            <a:r>
              <a:rPr lang="es-DO" sz="4000" dirty="0" smtClean="0"/>
              <a:t>imagen de </a:t>
            </a:r>
            <a:r>
              <a:rPr lang="es-DO" sz="4000" dirty="0"/>
              <a:t>Dios quedó desfigurada, se entregó el gobierno compartido y se </a:t>
            </a:r>
            <a:r>
              <a:rPr lang="es-DO" sz="4000" dirty="0" smtClean="0"/>
              <a:t>convirtió esta </a:t>
            </a:r>
            <a:r>
              <a:rPr lang="es-DO" sz="4000" dirty="0"/>
              <a:t>tierra en el dominio del pecado.</a:t>
            </a:r>
          </a:p>
        </p:txBody>
      </p:sp>
    </p:spTree>
    <p:extLst>
      <p:ext uri="{BB962C8B-B14F-4D97-AF65-F5344CB8AC3E}">
        <p14:creationId xmlns:p14="http://schemas.microsoft.com/office/powerpoint/2010/main" val="47938515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0314" y="762000"/>
            <a:ext cx="89916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DO" dirty="0"/>
              <a:t> </a:t>
            </a:r>
            <a:r>
              <a:rPr lang="es-DO" sz="4000" dirty="0"/>
              <a:t>En Jesucristo, Dios restauró la relación divino </a:t>
            </a:r>
            <a:r>
              <a:rPr lang="es-DO" sz="4000" dirty="0" smtClean="0"/>
              <a:t>- humana </a:t>
            </a:r>
            <a:r>
              <a:rPr lang="es-DO" sz="4000" dirty="0"/>
              <a:t>y restableció su </a:t>
            </a:r>
            <a:r>
              <a:rPr lang="es-DO" sz="4000" dirty="0" smtClean="0"/>
              <a:t>reino en </a:t>
            </a:r>
            <a:r>
              <a:rPr lang="es-DO" sz="4000" dirty="0"/>
              <a:t>la tierra. De esta manera, el evangelio provee reconciliación entre Dios y la </a:t>
            </a:r>
            <a:r>
              <a:rPr lang="es-DO" sz="4000" dirty="0" smtClean="0"/>
              <a:t>humanidad. Cristo </a:t>
            </a:r>
            <a:r>
              <a:rPr lang="es-DO" sz="4000" dirty="0"/>
              <a:t>llegó a ser el segundo Adán, recuperando nuevamente la </a:t>
            </a:r>
            <a:r>
              <a:rPr lang="es-DO" sz="4000" dirty="0" smtClean="0"/>
              <a:t>mayordomía perdida </a:t>
            </a:r>
            <a:r>
              <a:rPr lang="es-DO" sz="4000" dirty="0"/>
              <a:t>por parte de la humanidad.</a:t>
            </a:r>
          </a:p>
        </p:txBody>
      </p:sp>
    </p:spTree>
    <p:extLst>
      <p:ext uri="{BB962C8B-B14F-4D97-AF65-F5344CB8AC3E}">
        <p14:creationId xmlns:p14="http://schemas.microsoft.com/office/powerpoint/2010/main" val="190028895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296" y="685800"/>
            <a:ext cx="88392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DO" dirty="0"/>
              <a:t> </a:t>
            </a:r>
            <a:r>
              <a:rPr lang="es-DO" sz="5400" dirty="0"/>
              <a:t>La mayordomía </a:t>
            </a:r>
            <a:r>
              <a:rPr lang="es-DO" sz="5400" dirty="0" smtClean="0"/>
              <a:t>comienza actualmente</a:t>
            </a:r>
            <a:r>
              <a:rPr lang="es-DO" sz="5400" dirty="0"/>
              <a:t> </a:t>
            </a:r>
            <a:r>
              <a:rPr lang="es-DO" sz="5400" dirty="0" smtClean="0"/>
              <a:t>con el reconocimiento </a:t>
            </a:r>
            <a:r>
              <a:rPr lang="es-DO" sz="5400" dirty="0"/>
              <a:t>de </a:t>
            </a:r>
            <a:r>
              <a:rPr lang="es-DO" sz="5400" dirty="0" smtClean="0"/>
              <a:t>la soberanía </a:t>
            </a:r>
            <a:r>
              <a:rPr lang="es-DO" sz="5400" dirty="0"/>
              <a:t>de Dios como Creador, Redentor</a:t>
            </a:r>
            <a:r>
              <a:rPr lang="es-DO" sz="5400" dirty="0" smtClean="0"/>
              <a:t>, Sustentador</a:t>
            </a:r>
            <a:r>
              <a:rPr lang="es-DO" sz="5400" dirty="0"/>
              <a:t> </a:t>
            </a:r>
            <a:r>
              <a:rPr lang="es-DO" sz="5400" dirty="0" smtClean="0"/>
              <a:t>y </a:t>
            </a:r>
            <a:r>
              <a:rPr lang="es-DO" sz="5400" dirty="0"/>
              <a:t>Propietario.</a:t>
            </a:r>
          </a:p>
        </p:txBody>
      </p:sp>
    </p:spTree>
    <p:extLst>
      <p:ext uri="{BB962C8B-B14F-4D97-AF65-F5344CB8AC3E}">
        <p14:creationId xmlns:p14="http://schemas.microsoft.com/office/powerpoint/2010/main" val="297684203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uhWvCQomImT50qU5y4Zn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uture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Black 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Couture.thmx</Template>
  <TotalTime>0</TotalTime>
  <Words>3306</Words>
  <Application>Microsoft Office PowerPoint</Application>
  <PresentationFormat>Presentación en pantalla (4:3)</PresentationFormat>
  <Paragraphs>111</Paragraphs>
  <Slides>50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50</vt:i4>
      </vt:variant>
    </vt:vector>
  </HeadingPairs>
  <TitlesOfParts>
    <vt:vector size="51" baseType="lpstr">
      <vt:lpstr>Couture</vt:lpstr>
      <vt:lpstr>El ministerio de mayordomía: su filosofía, propósito y funciones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GRAN CONFLICTO Y LAS FINANZAS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2010-02-01T21:33:28Z</dcterms:created>
  <dcterms:modified xsi:type="dcterms:W3CDTF">2016-03-15T14:48:45Z</dcterms:modified>
</cp:coreProperties>
</file>